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1" r:id="rId3"/>
    <p:sldId id="262" r:id="rId4"/>
    <p:sldId id="313" r:id="rId5"/>
    <p:sldId id="281" r:id="rId6"/>
    <p:sldId id="299" r:id="rId7"/>
    <p:sldId id="349" r:id="rId8"/>
    <p:sldId id="350" r:id="rId9"/>
    <p:sldId id="300" r:id="rId10"/>
    <p:sldId id="351" r:id="rId11"/>
    <p:sldId id="352" r:id="rId12"/>
    <p:sldId id="301" r:id="rId13"/>
    <p:sldId id="353" r:id="rId14"/>
    <p:sldId id="354" r:id="rId15"/>
    <p:sldId id="355" r:id="rId16"/>
    <p:sldId id="302" r:id="rId17"/>
    <p:sldId id="303" r:id="rId18"/>
    <p:sldId id="304" r:id="rId19"/>
    <p:sldId id="356" r:id="rId20"/>
    <p:sldId id="308" r:id="rId21"/>
    <p:sldId id="357" r:id="rId22"/>
    <p:sldId id="309" r:id="rId23"/>
    <p:sldId id="310" r:id="rId24"/>
    <p:sldId id="358" r:id="rId25"/>
    <p:sldId id="311" r:id="rId26"/>
    <p:sldId id="305" r:id="rId27"/>
    <p:sldId id="312" r:id="rId28"/>
    <p:sldId id="347" r:id="rId29"/>
    <p:sldId id="306" r:id="rId30"/>
    <p:sldId id="348" r:id="rId31"/>
    <p:sldId id="307" r:id="rId32"/>
    <p:sldId id="327" r:id="rId33"/>
    <p:sldId id="328" r:id="rId34"/>
    <p:sldId id="329" r:id="rId35"/>
    <p:sldId id="330" r:id="rId36"/>
    <p:sldId id="331" r:id="rId37"/>
    <p:sldId id="332" r:id="rId38"/>
    <p:sldId id="333" r:id="rId39"/>
    <p:sldId id="334" r:id="rId40"/>
    <p:sldId id="335" r:id="rId41"/>
    <p:sldId id="337" r:id="rId42"/>
    <p:sldId id="336" r:id="rId43"/>
    <p:sldId id="318" r:id="rId44"/>
    <p:sldId id="367" r:id="rId45"/>
    <p:sldId id="362" r:id="rId46"/>
    <p:sldId id="363" r:id="rId47"/>
    <p:sldId id="364" r:id="rId48"/>
    <p:sldId id="365" r:id="rId49"/>
    <p:sldId id="366" r:id="rId50"/>
    <p:sldId id="257"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E6C"/>
    <a:srgbClr val="FFFFFF"/>
    <a:srgbClr val="ABABAB"/>
    <a:srgbClr val="3E60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44" autoAdjust="0"/>
    <p:restoredTop sz="94660"/>
  </p:normalViewPr>
  <p:slideViewPr>
    <p:cSldViewPr snapToGrid="0">
      <p:cViewPr varScale="1">
        <p:scale>
          <a:sx n="84" d="100"/>
          <a:sy n="84" d="100"/>
        </p:scale>
        <p:origin x="68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4028D8-0A7E-4A84-8BB4-6F968FC9C638}" type="datetimeFigureOut">
              <a:rPr lang="en-US" smtClean="0"/>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26A0B3-4881-49A0-AD50-59A337496152}" type="slidenum">
              <a:rPr lang="en-US" smtClean="0"/>
              <a:t>‹#›</a:t>
            </a:fld>
            <a:endParaRPr lang="en-US" dirty="0"/>
          </a:p>
        </p:txBody>
      </p:sp>
    </p:spTree>
    <p:extLst>
      <p:ext uri="{BB962C8B-B14F-4D97-AF65-F5344CB8AC3E}">
        <p14:creationId xmlns:p14="http://schemas.microsoft.com/office/powerpoint/2010/main" val="1459326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028D8-0A7E-4A84-8BB4-6F968FC9C638}" type="datetimeFigureOut">
              <a:rPr lang="en-US" smtClean="0"/>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26A0B3-4881-49A0-AD50-59A337496152}" type="slidenum">
              <a:rPr lang="en-US" smtClean="0"/>
              <a:t>‹#›</a:t>
            </a:fld>
            <a:endParaRPr lang="en-US" dirty="0"/>
          </a:p>
        </p:txBody>
      </p:sp>
    </p:spTree>
    <p:extLst>
      <p:ext uri="{BB962C8B-B14F-4D97-AF65-F5344CB8AC3E}">
        <p14:creationId xmlns:p14="http://schemas.microsoft.com/office/powerpoint/2010/main" val="275152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028D8-0A7E-4A84-8BB4-6F968FC9C638}" type="datetimeFigureOut">
              <a:rPr lang="en-US" smtClean="0"/>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26A0B3-4881-49A0-AD50-59A337496152}" type="slidenum">
              <a:rPr lang="en-US" smtClean="0"/>
              <a:t>‹#›</a:t>
            </a:fld>
            <a:endParaRPr lang="en-US" dirty="0"/>
          </a:p>
        </p:txBody>
      </p:sp>
    </p:spTree>
    <p:extLst>
      <p:ext uri="{BB962C8B-B14F-4D97-AF65-F5344CB8AC3E}">
        <p14:creationId xmlns:p14="http://schemas.microsoft.com/office/powerpoint/2010/main" val="192160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028D8-0A7E-4A84-8BB4-6F968FC9C638}" type="datetimeFigureOut">
              <a:rPr lang="en-US" smtClean="0"/>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26A0B3-4881-49A0-AD50-59A337496152}" type="slidenum">
              <a:rPr lang="en-US" smtClean="0"/>
              <a:t>‹#›</a:t>
            </a:fld>
            <a:endParaRPr lang="en-US" dirty="0"/>
          </a:p>
        </p:txBody>
      </p:sp>
    </p:spTree>
    <p:extLst>
      <p:ext uri="{BB962C8B-B14F-4D97-AF65-F5344CB8AC3E}">
        <p14:creationId xmlns:p14="http://schemas.microsoft.com/office/powerpoint/2010/main" val="385999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4028D8-0A7E-4A84-8BB4-6F968FC9C638}" type="datetimeFigureOut">
              <a:rPr lang="en-US" smtClean="0"/>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26A0B3-4881-49A0-AD50-59A337496152}" type="slidenum">
              <a:rPr lang="en-US" smtClean="0"/>
              <a:t>‹#›</a:t>
            </a:fld>
            <a:endParaRPr lang="en-US" dirty="0"/>
          </a:p>
        </p:txBody>
      </p:sp>
    </p:spTree>
    <p:extLst>
      <p:ext uri="{BB962C8B-B14F-4D97-AF65-F5344CB8AC3E}">
        <p14:creationId xmlns:p14="http://schemas.microsoft.com/office/powerpoint/2010/main" val="1490406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4028D8-0A7E-4A84-8BB4-6F968FC9C638}" type="datetimeFigureOut">
              <a:rPr lang="en-US" smtClean="0"/>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26A0B3-4881-49A0-AD50-59A337496152}" type="slidenum">
              <a:rPr lang="en-US" smtClean="0"/>
              <a:t>‹#›</a:t>
            </a:fld>
            <a:endParaRPr lang="en-US" dirty="0"/>
          </a:p>
        </p:txBody>
      </p:sp>
    </p:spTree>
    <p:extLst>
      <p:ext uri="{BB962C8B-B14F-4D97-AF65-F5344CB8AC3E}">
        <p14:creationId xmlns:p14="http://schemas.microsoft.com/office/powerpoint/2010/main" val="419366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4028D8-0A7E-4A84-8BB4-6F968FC9C638}" type="datetimeFigureOut">
              <a:rPr lang="en-US" smtClean="0"/>
              <a:t>8/19/2025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26A0B3-4881-49A0-AD50-59A337496152}" type="slidenum">
              <a:rPr lang="en-US" smtClean="0"/>
              <a:t>‹#›</a:t>
            </a:fld>
            <a:endParaRPr lang="en-US" dirty="0"/>
          </a:p>
        </p:txBody>
      </p:sp>
    </p:spTree>
    <p:extLst>
      <p:ext uri="{BB962C8B-B14F-4D97-AF65-F5344CB8AC3E}">
        <p14:creationId xmlns:p14="http://schemas.microsoft.com/office/powerpoint/2010/main" val="1602452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4028D8-0A7E-4A84-8BB4-6F968FC9C638}" type="datetimeFigureOut">
              <a:rPr lang="en-US" smtClean="0"/>
              <a:t>8/19/2025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26A0B3-4881-49A0-AD50-59A337496152}" type="slidenum">
              <a:rPr lang="en-US" smtClean="0"/>
              <a:t>‹#›</a:t>
            </a:fld>
            <a:endParaRPr lang="en-US" dirty="0"/>
          </a:p>
        </p:txBody>
      </p:sp>
    </p:spTree>
    <p:extLst>
      <p:ext uri="{BB962C8B-B14F-4D97-AF65-F5344CB8AC3E}">
        <p14:creationId xmlns:p14="http://schemas.microsoft.com/office/powerpoint/2010/main" val="3643152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028D8-0A7E-4A84-8BB4-6F968FC9C638}" type="datetimeFigureOut">
              <a:rPr lang="en-US" smtClean="0"/>
              <a:t>8/19/2025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26A0B3-4881-49A0-AD50-59A337496152}" type="slidenum">
              <a:rPr lang="en-US" smtClean="0"/>
              <a:t>‹#›</a:t>
            </a:fld>
            <a:endParaRPr lang="en-US" dirty="0"/>
          </a:p>
        </p:txBody>
      </p:sp>
    </p:spTree>
    <p:extLst>
      <p:ext uri="{BB962C8B-B14F-4D97-AF65-F5344CB8AC3E}">
        <p14:creationId xmlns:p14="http://schemas.microsoft.com/office/powerpoint/2010/main" val="370400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4028D8-0A7E-4A84-8BB4-6F968FC9C638}" type="datetimeFigureOut">
              <a:rPr lang="en-US" smtClean="0"/>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26A0B3-4881-49A0-AD50-59A337496152}" type="slidenum">
              <a:rPr lang="en-US" smtClean="0"/>
              <a:t>‹#›</a:t>
            </a:fld>
            <a:endParaRPr lang="en-US" dirty="0"/>
          </a:p>
        </p:txBody>
      </p:sp>
    </p:spTree>
    <p:extLst>
      <p:ext uri="{BB962C8B-B14F-4D97-AF65-F5344CB8AC3E}">
        <p14:creationId xmlns:p14="http://schemas.microsoft.com/office/powerpoint/2010/main" val="64734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4028D8-0A7E-4A84-8BB4-6F968FC9C638}" type="datetimeFigureOut">
              <a:rPr lang="en-US" smtClean="0"/>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26A0B3-4881-49A0-AD50-59A337496152}" type="slidenum">
              <a:rPr lang="en-US" smtClean="0"/>
              <a:t>‹#›</a:t>
            </a:fld>
            <a:endParaRPr lang="en-US" dirty="0"/>
          </a:p>
        </p:txBody>
      </p:sp>
    </p:spTree>
    <p:extLst>
      <p:ext uri="{BB962C8B-B14F-4D97-AF65-F5344CB8AC3E}">
        <p14:creationId xmlns:p14="http://schemas.microsoft.com/office/powerpoint/2010/main" val="347658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028D8-0A7E-4A84-8BB4-6F968FC9C638}" type="datetimeFigureOut">
              <a:rPr lang="en-US" smtClean="0"/>
              <a:t>8/19/2025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6A0B3-4881-49A0-AD50-59A337496152}" type="slidenum">
              <a:rPr lang="en-US" smtClean="0"/>
              <a:t>‹#›</a:t>
            </a:fld>
            <a:endParaRPr lang="en-US" dirty="0"/>
          </a:p>
        </p:txBody>
      </p:sp>
    </p:spTree>
    <p:extLst>
      <p:ext uri="{BB962C8B-B14F-4D97-AF65-F5344CB8AC3E}">
        <p14:creationId xmlns:p14="http://schemas.microsoft.com/office/powerpoint/2010/main" val="38522265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C6755B-0C88-47C0-9E07-B8BE59143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 y="-1181100"/>
            <a:ext cx="12192000" cy="6858000"/>
          </a:xfrm>
          <a:prstGeom prst="rect">
            <a:avLst/>
          </a:prstGeom>
        </p:spPr>
      </p:pic>
      <p:pic>
        <p:nvPicPr>
          <p:cNvPr id="9" name="Picture 8">
            <a:extLst>
              <a:ext uri="{FF2B5EF4-FFF2-40B4-BE49-F238E27FC236}">
                <a16:creationId xmlns:a16="http://schemas.microsoft.com/office/drawing/2014/main" id="{473A7D6F-23AC-4BEB-9607-FD3E9EB40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0" y="-3848100"/>
            <a:ext cx="12192000" cy="6858000"/>
          </a:xfrm>
          <a:prstGeom prst="rect">
            <a:avLst/>
          </a:prstGeom>
        </p:spPr>
      </p:pic>
      <p:pic>
        <p:nvPicPr>
          <p:cNvPr id="11" name="Picture 10">
            <a:extLst>
              <a:ext uri="{FF2B5EF4-FFF2-40B4-BE49-F238E27FC236}">
                <a16:creationId xmlns:a16="http://schemas.microsoft.com/office/drawing/2014/main" id="{9B8D34E4-1D37-40FA-A6A4-DA75CD59E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 y="2667000"/>
            <a:ext cx="12192000" cy="6858000"/>
          </a:xfrm>
          <a:prstGeom prst="rect">
            <a:avLst/>
          </a:prstGeom>
        </p:spPr>
      </p:pic>
      <p:pic>
        <p:nvPicPr>
          <p:cNvPr id="13" name="Picture 12">
            <a:extLst>
              <a:ext uri="{FF2B5EF4-FFF2-40B4-BE49-F238E27FC236}">
                <a16:creationId xmlns:a16="http://schemas.microsoft.com/office/drawing/2014/main" id="{194EDA55-97D3-4D0F-9710-2C372F98B1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8350" y="114301"/>
            <a:ext cx="12192000" cy="6858000"/>
          </a:xfrm>
          <a:prstGeom prst="rect">
            <a:avLst/>
          </a:prstGeom>
        </p:spPr>
      </p:pic>
      <p:pic>
        <p:nvPicPr>
          <p:cNvPr id="15" name="Picture 14">
            <a:extLst>
              <a:ext uri="{FF2B5EF4-FFF2-40B4-BE49-F238E27FC236}">
                <a16:creationId xmlns:a16="http://schemas.microsoft.com/office/drawing/2014/main" id="{E21B27B3-C521-4D4B-9B51-C423F5D7B8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343402"/>
            <a:ext cx="12192000" cy="6858000"/>
          </a:xfrm>
          <a:prstGeom prst="rect">
            <a:avLst/>
          </a:prstGeom>
        </p:spPr>
      </p:pic>
      <p:pic>
        <p:nvPicPr>
          <p:cNvPr id="17" name="Picture 16">
            <a:extLst>
              <a:ext uri="{FF2B5EF4-FFF2-40B4-BE49-F238E27FC236}">
                <a16:creationId xmlns:a16="http://schemas.microsoft.com/office/drawing/2014/main" id="{61E69C9D-87DF-4F79-8A7F-470E9AED08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25" y="1562101"/>
            <a:ext cx="12192000" cy="6858000"/>
          </a:xfrm>
          <a:prstGeom prst="rect">
            <a:avLst/>
          </a:prstGeom>
        </p:spPr>
      </p:pic>
      <p:sp>
        <p:nvSpPr>
          <p:cNvPr id="23" name="TextBox 22">
            <a:extLst>
              <a:ext uri="{FF2B5EF4-FFF2-40B4-BE49-F238E27FC236}">
                <a16:creationId xmlns:a16="http://schemas.microsoft.com/office/drawing/2014/main" id="{DDAF00B7-4C91-40AD-A50C-7FA1054D6DC5}"/>
              </a:ext>
            </a:extLst>
          </p:cNvPr>
          <p:cNvSpPr txBox="1"/>
          <p:nvPr/>
        </p:nvSpPr>
        <p:spPr>
          <a:xfrm>
            <a:off x="95250" y="6972301"/>
            <a:ext cx="8178800" cy="1938992"/>
          </a:xfrm>
          <a:prstGeom prst="rect">
            <a:avLst/>
          </a:prstGeom>
          <a:noFill/>
        </p:spPr>
        <p:txBody>
          <a:bodyPr wrap="square">
            <a:spAutoFit/>
          </a:bodyPr>
          <a:lstStyle/>
          <a:p>
            <a:r>
              <a:rPr kumimoji="0" lang="en-US" sz="60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dirty="0"/>
          </a:p>
        </p:txBody>
      </p:sp>
    </p:spTree>
    <p:extLst>
      <p:ext uri="{BB962C8B-B14F-4D97-AF65-F5344CB8AC3E}">
        <p14:creationId xmlns:p14="http://schemas.microsoft.com/office/powerpoint/2010/main" val="37838249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4FA82A3-92B8-AC84-EEE3-707C1181EC4A}"/>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45BE0614-2852-01E2-C1B9-5E3C736E1D5C}"/>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981C6CC8-F426-0C64-C56B-51D9AC856F39}"/>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6" name="TextBox 5">
            <a:extLst>
              <a:ext uri="{FF2B5EF4-FFF2-40B4-BE49-F238E27FC236}">
                <a16:creationId xmlns:a16="http://schemas.microsoft.com/office/drawing/2014/main" id="{147EA9E9-DDB3-DECC-B1E4-02973605E336}"/>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7" name="TextBox 6">
            <a:extLst>
              <a:ext uri="{FF2B5EF4-FFF2-40B4-BE49-F238E27FC236}">
                <a16:creationId xmlns:a16="http://schemas.microsoft.com/office/drawing/2014/main" id="{5C4504DE-F058-C97C-3099-B3352A21FF48}"/>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21A59143-7E59-3F4D-7937-2C5219CCD007}"/>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9" name="TextBox 8">
            <a:extLst>
              <a:ext uri="{FF2B5EF4-FFF2-40B4-BE49-F238E27FC236}">
                <a16:creationId xmlns:a16="http://schemas.microsoft.com/office/drawing/2014/main" id="{2603BDF0-8C18-5709-2F56-10CDC50BCB88}"/>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0" name="TextBox 9">
            <a:extLst>
              <a:ext uri="{FF2B5EF4-FFF2-40B4-BE49-F238E27FC236}">
                <a16:creationId xmlns:a16="http://schemas.microsoft.com/office/drawing/2014/main" id="{0123F7E4-0F31-E72C-325E-219B5A1FD6FA}"/>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1" name="TextBox 10">
            <a:extLst>
              <a:ext uri="{FF2B5EF4-FFF2-40B4-BE49-F238E27FC236}">
                <a16:creationId xmlns:a16="http://schemas.microsoft.com/office/drawing/2014/main" id="{F4DF942C-DFD8-7A42-72B2-020F55412EBD}"/>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
        <p:nvSpPr>
          <p:cNvPr id="12" name="TextBox 11">
            <a:extLst>
              <a:ext uri="{FF2B5EF4-FFF2-40B4-BE49-F238E27FC236}">
                <a16:creationId xmlns:a16="http://schemas.microsoft.com/office/drawing/2014/main" id="{9B81560C-F6C9-124F-20CD-F8E9317E8B88}"/>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3" name="TextBox 12">
            <a:extLst>
              <a:ext uri="{FF2B5EF4-FFF2-40B4-BE49-F238E27FC236}">
                <a16:creationId xmlns:a16="http://schemas.microsoft.com/office/drawing/2014/main" id="{DEA998A7-6AA5-E2D6-7608-7A4147C06785}"/>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4" name="TextBox 13">
            <a:extLst>
              <a:ext uri="{FF2B5EF4-FFF2-40B4-BE49-F238E27FC236}">
                <a16:creationId xmlns:a16="http://schemas.microsoft.com/office/drawing/2014/main" id="{2660B33F-2262-5E1F-425D-1CE11BF2AC18}"/>
              </a:ext>
            </a:extLst>
          </p:cNvPr>
          <p:cNvSpPr txBox="1"/>
          <p:nvPr/>
        </p:nvSpPr>
        <p:spPr>
          <a:xfrm>
            <a:off x="6083993"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5" name="TextBox 14">
            <a:extLst>
              <a:ext uri="{FF2B5EF4-FFF2-40B4-BE49-F238E27FC236}">
                <a16:creationId xmlns:a16="http://schemas.microsoft.com/office/drawing/2014/main" id="{80CA6EB2-33A2-ABFB-7DC6-2C27C3B01CA4}"/>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3970318"/>
          </a:xfrm>
          <a:prstGeom prst="rect">
            <a:avLst/>
          </a:prstGeom>
          <a:noFill/>
        </p:spPr>
        <p:txBody>
          <a:bodyPr wrap="square">
            <a:spAutoFit/>
          </a:bodyPr>
          <a:lstStyle/>
          <a:p>
            <a:pPr marL="0" marR="0" algn="justLow" rtl="1">
              <a:lnSpc>
                <a:spcPct val="150000"/>
              </a:lnSpc>
              <a:spcBef>
                <a:spcPts val="0"/>
              </a:spcBef>
              <a:spcAft>
                <a:spcPts val="0"/>
              </a:spcAft>
            </a:pPr>
            <a:r>
              <a:rPr lang="fa-IR" sz="2800" kern="100" dirty="0"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از جمله این امکانات</a:t>
            </a:r>
            <a:r>
              <a:rPr lang="fa-IR" sz="28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 :</a:t>
            </a:r>
            <a:endParaRPr lang="fa-IR" sz="2800" kern="100" dirty="0"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a:p>
            <a:pPr marL="0" marR="0" algn="justLow" rtl="1">
              <a:lnSpc>
                <a:spcPct val="150000"/>
              </a:lnSpc>
              <a:spcBef>
                <a:spcPts val="0"/>
              </a:spcBef>
              <a:spcAft>
                <a:spcPts val="0"/>
              </a:spcAft>
            </a:pPr>
            <a:r>
              <a:rPr lang="fa-IR" sz="2800" kern="100" dirty="0"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 فراهم </a:t>
            </a: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آوردن امکان اتصال به </a:t>
            </a:r>
            <a:r>
              <a:rPr lang="en-US" sz="2800" kern="100" dirty="0"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OAI-PMH</a:t>
            </a:r>
            <a:r>
              <a:rPr lang="fa-IR" sz="2800" kern="100" dirty="0"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a:t>
            </a:r>
          </a:p>
          <a:p>
            <a:pPr algn="justLow" rtl="1">
              <a:lnSpc>
                <a:spcPct val="150000"/>
              </a:lnSpc>
            </a:pPr>
            <a:r>
              <a:rPr lang="fa-IR" sz="28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به </a:t>
            </a: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نشریات اجازه می‌دهد تا اطلاعات مقالات خود را به صورت ساختارمند و هماهنگ با موتورهای جست‌وجو و پایگاه‌های علمی جهانی ارائه کنند و در نتیجه قابلیت </a:t>
            </a:r>
            <a:r>
              <a:rPr lang="fa-IR" sz="28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استناددهی </a:t>
            </a: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مقالات به شکل قابل توجهی افزایش یابد</a:t>
            </a:r>
            <a:r>
              <a:rPr lang="fa-IR" sz="28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a:t>
            </a:r>
            <a:endPar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endParaRPr>
          </a:p>
        </p:txBody>
      </p:sp>
      <p:pic>
        <p:nvPicPr>
          <p:cNvPr id="17" name="Picture 16">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8" name="TextBox 17">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spTree>
    <p:extLst>
      <p:ext uri="{BB962C8B-B14F-4D97-AF65-F5344CB8AC3E}">
        <p14:creationId xmlns:p14="http://schemas.microsoft.com/office/powerpoint/2010/main" val="3596396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4FA82A3-92B8-AC84-EEE3-707C1181EC4A}"/>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45BE0614-2852-01E2-C1B9-5E3C736E1D5C}"/>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981C6CC8-F426-0C64-C56B-51D9AC856F39}"/>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6" name="TextBox 5">
            <a:extLst>
              <a:ext uri="{FF2B5EF4-FFF2-40B4-BE49-F238E27FC236}">
                <a16:creationId xmlns:a16="http://schemas.microsoft.com/office/drawing/2014/main" id="{147EA9E9-DDB3-DECC-B1E4-02973605E336}"/>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7" name="TextBox 6">
            <a:extLst>
              <a:ext uri="{FF2B5EF4-FFF2-40B4-BE49-F238E27FC236}">
                <a16:creationId xmlns:a16="http://schemas.microsoft.com/office/drawing/2014/main" id="{5C4504DE-F058-C97C-3099-B3352A21FF48}"/>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21A59143-7E59-3F4D-7937-2C5219CCD007}"/>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9" name="TextBox 8">
            <a:extLst>
              <a:ext uri="{FF2B5EF4-FFF2-40B4-BE49-F238E27FC236}">
                <a16:creationId xmlns:a16="http://schemas.microsoft.com/office/drawing/2014/main" id="{2603BDF0-8C18-5709-2F56-10CDC50BCB88}"/>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0" name="TextBox 9">
            <a:extLst>
              <a:ext uri="{FF2B5EF4-FFF2-40B4-BE49-F238E27FC236}">
                <a16:creationId xmlns:a16="http://schemas.microsoft.com/office/drawing/2014/main" id="{0123F7E4-0F31-E72C-325E-219B5A1FD6FA}"/>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1" name="TextBox 10">
            <a:extLst>
              <a:ext uri="{FF2B5EF4-FFF2-40B4-BE49-F238E27FC236}">
                <a16:creationId xmlns:a16="http://schemas.microsoft.com/office/drawing/2014/main" id="{9B81560C-F6C9-124F-20CD-F8E9317E8B88}"/>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2" name="TextBox 11">
            <a:extLst>
              <a:ext uri="{FF2B5EF4-FFF2-40B4-BE49-F238E27FC236}">
                <a16:creationId xmlns:a16="http://schemas.microsoft.com/office/drawing/2014/main" id="{80CA6EB2-33A2-ABFB-7DC6-2C27C3B01CA4}"/>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3" name="TextBox 12">
            <a:extLst>
              <a:ext uri="{FF2B5EF4-FFF2-40B4-BE49-F238E27FC236}">
                <a16:creationId xmlns:a16="http://schemas.microsoft.com/office/drawing/2014/main" id="{DEA998A7-6AA5-E2D6-7608-7A4147C06785}"/>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4" name="TextBox 13">
            <a:extLst>
              <a:ext uri="{FF2B5EF4-FFF2-40B4-BE49-F238E27FC236}">
                <a16:creationId xmlns:a16="http://schemas.microsoft.com/office/drawing/2014/main" id="{2660B33F-2262-5E1F-425D-1CE11BF2AC18}"/>
              </a:ext>
            </a:extLst>
          </p:cNvPr>
          <p:cNvSpPr txBox="1"/>
          <p:nvPr/>
        </p:nvSpPr>
        <p:spPr>
          <a:xfrm>
            <a:off x="6083993"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5" name="TextBox 14">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16" name="Picture 15">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7" name="TextBox 16">
            <a:extLst>
              <a:ext uri="{FF2B5EF4-FFF2-40B4-BE49-F238E27FC236}">
                <a16:creationId xmlns:a16="http://schemas.microsoft.com/office/drawing/2014/main" id="{FAC5B35D-06BD-47E4-85A5-F209A42EC31F}"/>
              </a:ext>
            </a:extLst>
          </p:cNvPr>
          <p:cNvSpPr txBox="1"/>
          <p:nvPr/>
        </p:nvSpPr>
        <p:spPr>
          <a:xfrm>
            <a:off x="127000" y="1615341"/>
            <a:ext cx="7082176" cy="3970318"/>
          </a:xfrm>
          <a:prstGeom prst="rect">
            <a:avLst/>
          </a:prstGeom>
          <a:noFill/>
        </p:spPr>
        <p:txBody>
          <a:bodyPr wrap="square">
            <a:spAutoFit/>
          </a:bodyPr>
          <a:lstStyle/>
          <a:p>
            <a:pPr marL="0" marR="0" algn="justLow" rtl="1">
              <a:lnSpc>
                <a:spcPct val="150000"/>
              </a:lnSpc>
              <a:spcBef>
                <a:spcPts val="0"/>
              </a:spcBef>
              <a:spcAft>
                <a:spcPts val="0"/>
              </a:spcAft>
            </a:pPr>
            <a:r>
              <a:rPr lang="fa-IR" sz="2800" kern="100" dirty="0"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از جمله این امکانات</a:t>
            </a:r>
            <a:r>
              <a:rPr lang="fa-IR" sz="28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 :</a:t>
            </a:r>
            <a:endParaRPr lang="fa-IR" sz="2800" kern="100" dirty="0"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a:p>
            <a:pPr algn="justLow" rtl="1">
              <a:lnSpc>
                <a:spcPct val="150000"/>
              </a:lnSpc>
            </a:pP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-امکان داوری پس از </a:t>
            </a:r>
            <a:r>
              <a:rPr lang="fa-IR" sz="28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انتشار:</a:t>
            </a:r>
            <a:endParaRPr lang="fa-IR" sz="2800" kern="100" dirty="0"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a:p>
            <a:pPr algn="justLow" rtl="1">
              <a:lnSpc>
                <a:spcPct val="150000"/>
              </a:lnSpc>
            </a:pP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که امکان دریافت بازخورد و اصلاح مقاله حتی بعد از انتشار را برای ناشران فراهم می‌کند. این قابلیت، نه تنها کیفیت علمی مقالات را ارتقاء می‌دهد، بلکه اعتماد مخاطبان به محتوای منتشر شده را نیز تقویت می‌کند.</a:t>
            </a:r>
          </a:p>
        </p:txBody>
      </p:sp>
    </p:spTree>
    <p:extLst>
      <p:ext uri="{BB962C8B-B14F-4D97-AF65-F5344CB8AC3E}">
        <p14:creationId xmlns:p14="http://schemas.microsoft.com/office/powerpoint/2010/main" val="3583104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2816156"/>
          </a:xfrm>
          <a:prstGeom prst="rect">
            <a:avLst/>
          </a:prstGeom>
          <a:noFill/>
        </p:spPr>
        <p:txBody>
          <a:bodyPr wrap="square">
            <a:spAutoFit/>
          </a:bodyPr>
          <a:lstStyle/>
          <a:p>
            <a:pPr marL="0" marR="0" algn="justLow" rtl="1">
              <a:lnSpc>
                <a:spcPct val="150000"/>
              </a:lnSpc>
              <a:spcBef>
                <a:spcPts val="0"/>
              </a:spcBef>
              <a:spcAft>
                <a:spcPts val="0"/>
              </a:spcAft>
            </a:pP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یکی از نقاط قوت این سامانه قابلیت پشتیبانی از چندین زبان است. این پلتفرم از رابط کاربری چند زبانه بهره می‌برد و می‌تواند مقالات را در زبان‌های مختلف پشتیبانی کند. همچنین امکان ارائه نسخه‌های چند زبانه از مقالات نیز فراهم است که علاوه بر زبان فارسی و انگلیسی از بیش از 50 زبان دیگر نیز پشتیبانی می‌کند.</a:t>
            </a:r>
          </a:p>
        </p:txBody>
      </p:sp>
      <p:sp>
        <p:nvSpPr>
          <p:cNvPr id="2" name="TextBox 1">
            <a:extLst>
              <a:ext uri="{FF2B5EF4-FFF2-40B4-BE49-F238E27FC236}">
                <a16:creationId xmlns:a16="http://schemas.microsoft.com/office/drawing/2014/main" id="{B1271BFE-68F0-4D16-B30A-B3BA2F3794DF}"/>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EA9DB272-78EA-60EA-B86E-270076E3C73F}"/>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F90F6DCB-A78F-87E8-8813-83E032E15DD8}"/>
              </a:ext>
            </a:extLst>
          </p:cNvPr>
          <p:cNvSpPr txBox="1"/>
          <p:nvPr/>
        </p:nvSpPr>
        <p:spPr>
          <a:xfrm>
            <a:off x="560529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0B373FBE-7FA5-C313-2546-7372EF778FA6}"/>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EC49EC10-EEAD-6FF6-D667-6EF3E310DBDE}"/>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80CA6EB2-33A2-ABFB-7DC6-2C27C3B01CA4}"/>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0DF15186-6DC4-77AB-116F-A6481D49436E}"/>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EE1E3962-459E-099C-9D52-19ADB56EAC46}"/>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0BAE9883-81E9-3A8C-DD99-9AB14EB8508D}"/>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2579F207-007F-C084-9E8A-288BD9966A5C}"/>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EC81E5B9-A5D8-25CD-F6EE-8186D15D5BEE}"/>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1878C55F-EEA7-465D-0B6C-34A594F12A78}"/>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8C7FDF76-D056-6F6A-FBCB-F46A51636695}"/>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9552898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1271BFE-68F0-4D16-B30A-B3BA2F3794DF}"/>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EA9DB272-78EA-60EA-B86E-270076E3C73F}"/>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0B373FBE-7FA5-C313-2546-7372EF778FA6}"/>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6" name="TextBox 5">
            <a:extLst>
              <a:ext uri="{FF2B5EF4-FFF2-40B4-BE49-F238E27FC236}">
                <a16:creationId xmlns:a16="http://schemas.microsoft.com/office/drawing/2014/main" id="{EC49EC10-EEAD-6FF6-D667-6EF3E310DBDE}"/>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7" name="TextBox 6">
            <a:extLst>
              <a:ext uri="{FF2B5EF4-FFF2-40B4-BE49-F238E27FC236}">
                <a16:creationId xmlns:a16="http://schemas.microsoft.com/office/drawing/2014/main" id="{80CA6EB2-33A2-ABFB-7DC6-2C27C3B01CA4}"/>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EE1E3962-459E-099C-9D52-19ADB56EAC46}"/>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9" name="TextBox 8">
            <a:extLst>
              <a:ext uri="{FF2B5EF4-FFF2-40B4-BE49-F238E27FC236}">
                <a16:creationId xmlns:a16="http://schemas.microsoft.com/office/drawing/2014/main" id="{0BAE9883-81E9-3A8C-DD99-9AB14EB8508D}"/>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0" name="TextBox 9">
            <a:extLst>
              <a:ext uri="{FF2B5EF4-FFF2-40B4-BE49-F238E27FC236}">
                <a16:creationId xmlns:a16="http://schemas.microsoft.com/office/drawing/2014/main" id="{2579F207-007F-C084-9E8A-288BD9966A5C}"/>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1" name="TextBox 10">
            <a:extLst>
              <a:ext uri="{FF2B5EF4-FFF2-40B4-BE49-F238E27FC236}">
                <a16:creationId xmlns:a16="http://schemas.microsoft.com/office/drawing/2014/main" id="{EC81E5B9-A5D8-25CD-F6EE-8186D15D5BEE}"/>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2" name="TextBox 11">
            <a:extLst>
              <a:ext uri="{FF2B5EF4-FFF2-40B4-BE49-F238E27FC236}">
                <a16:creationId xmlns:a16="http://schemas.microsoft.com/office/drawing/2014/main" id="{1878C55F-EEA7-465D-0B6C-34A594F12A78}"/>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3" name="TextBox 12">
            <a:extLst>
              <a:ext uri="{FF2B5EF4-FFF2-40B4-BE49-F238E27FC236}">
                <a16:creationId xmlns:a16="http://schemas.microsoft.com/office/drawing/2014/main" id="{8C7FDF76-D056-6F6A-FBCB-F46A51636695}"/>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
        <p:nvSpPr>
          <p:cNvPr id="14" name="TextBox 13">
            <a:extLst>
              <a:ext uri="{FF2B5EF4-FFF2-40B4-BE49-F238E27FC236}">
                <a16:creationId xmlns:a16="http://schemas.microsoft.com/office/drawing/2014/main" id="{0DF15186-6DC4-77AB-116F-A6481D49436E}"/>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5" name="TextBox 14">
            <a:extLst>
              <a:ext uri="{FF2B5EF4-FFF2-40B4-BE49-F238E27FC236}">
                <a16:creationId xmlns:a16="http://schemas.microsoft.com/office/drawing/2014/main" id="{F90F6DCB-A78F-87E8-8813-83E032E15DD8}"/>
              </a:ext>
            </a:extLst>
          </p:cNvPr>
          <p:cNvSpPr txBox="1"/>
          <p:nvPr/>
        </p:nvSpPr>
        <p:spPr>
          <a:xfrm>
            <a:off x="560529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6" name="TextBox 15">
            <a:extLst>
              <a:ext uri="{FF2B5EF4-FFF2-40B4-BE49-F238E27FC236}">
                <a16:creationId xmlns:a16="http://schemas.microsoft.com/office/drawing/2014/main" id="{FAC5B35D-06BD-47E4-85A5-F209A42EC31F}"/>
              </a:ext>
            </a:extLst>
          </p:cNvPr>
          <p:cNvSpPr txBox="1"/>
          <p:nvPr/>
        </p:nvSpPr>
        <p:spPr>
          <a:xfrm>
            <a:off x="127000" y="1468464"/>
            <a:ext cx="7082176" cy="5078313"/>
          </a:xfrm>
          <a:prstGeom prst="rect">
            <a:avLst/>
          </a:prstGeom>
          <a:noFill/>
        </p:spPr>
        <p:txBody>
          <a:bodyPr wrap="square">
            <a:spAutoFit/>
          </a:bodyPr>
          <a:lstStyle/>
          <a:p>
            <a:pPr algn="justLow" rtl="1">
              <a:lnSpc>
                <a:spcPct val="150000"/>
              </a:lnSpc>
            </a:pP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مزایای رابط کاربری چندزبانه:</a:t>
            </a:r>
          </a:p>
          <a:p>
            <a:pPr algn="justLow" rtl="1">
              <a:lnSpc>
                <a:spcPct val="150000"/>
              </a:lnSpc>
            </a:pP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1.	دسترسی </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بین المللی:</a:t>
            </a:r>
            <a:endPar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endParaRPr>
          </a:p>
          <a:p>
            <a:pPr algn="justLow" rtl="1">
              <a:lnSpc>
                <a:spcPct val="150000"/>
              </a:lnSpc>
            </a:pP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پژوهشگران، نویسندگان، و داوران از کشورهای مختلف می‌توانند بدون مانع زبانی از امکانات سامانه استفاده کنند. این امر به افزایش بین‌المللی بودن نشریه‌ها و مقالات کمک می‌کند</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a:t>
            </a:r>
          </a:p>
          <a:p>
            <a:pPr algn="justLow" rtl="1">
              <a:lnSpc>
                <a:spcPct val="150000"/>
              </a:lnSpc>
            </a:pP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2.	یکپارچگی تجربه کاربری:</a:t>
            </a:r>
          </a:p>
          <a:p>
            <a:pPr algn="justLow" rtl="1">
              <a:lnSpc>
                <a:spcPct val="150000"/>
              </a:lnSpc>
            </a:pP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کاربران می‌توانند با انتخاب زبان دلخواه خود </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،در </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تمام بخش‌ها از جمله ثبت مقاله، فرآیند داوری، پیام‌های سیستمی و داشبورد مدیریتی، تجربه‌ای یکپارچه و روان داشته باشند</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a:t>
            </a:r>
            <a:endPar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endParaRPr>
          </a:p>
        </p:txBody>
      </p:sp>
      <p:pic>
        <p:nvPicPr>
          <p:cNvPr id="17" name="Picture 16">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8" name="TextBox 17">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spTree>
    <p:extLst>
      <p:ext uri="{BB962C8B-B14F-4D97-AF65-F5344CB8AC3E}">
        <p14:creationId xmlns:p14="http://schemas.microsoft.com/office/powerpoint/2010/main" val="257774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1271BFE-68F0-4D16-B30A-B3BA2F3794DF}"/>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EA9DB272-78EA-60EA-B86E-270076E3C73F}"/>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0B373FBE-7FA5-C313-2546-7372EF778FA6}"/>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6" name="TextBox 5">
            <a:extLst>
              <a:ext uri="{FF2B5EF4-FFF2-40B4-BE49-F238E27FC236}">
                <a16:creationId xmlns:a16="http://schemas.microsoft.com/office/drawing/2014/main" id="{EC49EC10-EEAD-6FF6-D667-6EF3E310DBDE}"/>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7" name="TextBox 6">
            <a:extLst>
              <a:ext uri="{FF2B5EF4-FFF2-40B4-BE49-F238E27FC236}">
                <a16:creationId xmlns:a16="http://schemas.microsoft.com/office/drawing/2014/main" id="{80CA6EB2-33A2-ABFB-7DC6-2C27C3B01CA4}"/>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EE1E3962-459E-099C-9D52-19ADB56EAC46}"/>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9" name="TextBox 8">
            <a:extLst>
              <a:ext uri="{FF2B5EF4-FFF2-40B4-BE49-F238E27FC236}">
                <a16:creationId xmlns:a16="http://schemas.microsoft.com/office/drawing/2014/main" id="{0BAE9883-81E9-3A8C-DD99-9AB14EB8508D}"/>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0" name="TextBox 9">
            <a:extLst>
              <a:ext uri="{FF2B5EF4-FFF2-40B4-BE49-F238E27FC236}">
                <a16:creationId xmlns:a16="http://schemas.microsoft.com/office/drawing/2014/main" id="{2579F207-007F-C084-9E8A-288BD9966A5C}"/>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1" name="TextBox 10">
            <a:extLst>
              <a:ext uri="{FF2B5EF4-FFF2-40B4-BE49-F238E27FC236}">
                <a16:creationId xmlns:a16="http://schemas.microsoft.com/office/drawing/2014/main" id="{EC81E5B9-A5D8-25CD-F6EE-8186D15D5BEE}"/>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2" name="TextBox 11">
            <a:extLst>
              <a:ext uri="{FF2B5EF4-FFF2-40B4-BE49-F238E27FC236}">
                <a16:creationId xmlns:a16="http://schemas.microsoft.com/office/drawing/2014/main" id="{1878C55F-EEA7-465D-0B6C-34A594F12A78}"/>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3" name="TextBox 12">
            <a:extLst>
              <a:ext uri="{FF2B5EF4-FFF2-40B4-BE49-F238E27FC236}">
                <a16:creationId xmlns:a16="http://schemas.microsoft.com/office/drawing/2014/main" id="{8C7FDF76-D056-6F6A-FBCB-F46A51636695}"/>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
        <p:nvSpPr>
          <p:cNvPr id="14" name="TextBox 13">
            <a:extLst>
              <a:ext uri="{FF2B5EF4-FFF2-40B4-BE49-F238E27FC236}">
                <a16:creationId xmlns:a16="http://schemas.microsoft.com/office/drawing/2014/main" id="{0DF15186-6DC4-77AB-116F-A6481D49436E}"/>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5" name="TextBox 14">
            <a:extLst>
              <a:ext uri="{FF2B5EF4-FFF2-40B4-BE49-F238E27FC236}">
                <a16:creationId xmlns:a16="http://schemas.microsoft.com/office/drawing/2014/main" id="{F90F6DCB-A78F-87E8-8813-83E032E15DD8}"/>
              </a:ext>
            </a:extLst>
          </p:cNvPr>
          <p:cNvSpPr txBox="1"/>
          <p:nvPr/>
        </p:nvSpPr>
        <p:spPr>
          <a:xfrm>
            <a:off x="560529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6" name="TextBox 15">
            <a:extLst>
              <a:ext uri="{FF2B5EF4-FFF2-40B4-BE49-F238E27FC236}">
                <a16:creationId xmlns:a16="http://schemas.microsoft.com/office/drawing/2014/main" id="{FAC5B35D-06BD-47E4-85A5-F209A42EC31F}"/>
              </a:ext>
            </a:extLst>
          </p:cNvPr>
          <p:cNvSpPr txBox="1"/>
          <p:nvPr/>
        </p:nvSpPr>
        <p:spPr>
          <a:xfrm>
            <a:off x="127000" y="1468464"/>
            <a:ext cx="7082176" cy="5078313"/>
          </a:xfrm>
          <a:prstGeom prst="rect">
            <a:avLst/>
          </a:prstGeom>
          <a:noFill/>
        </p:spPr>
        <p:txBody>
          <a:bodyPr wrap="square">
            <a:spAutoFit/>
          </a:bodyPr>
          <a:lstStyle/>
          <a:p>
            <a:pPr algn="justLow" rtl="1">
              <a:lnSpc>
                <a:spcPct val="150000"/>
              </a:lnSpc>
            </a:pP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مزایای رابط کاربری چندزبانه:</a:t>
            </a:r>
          </a:p>
          <a:p>
            <a:pPr algn="justLow" rtl="1">
              <a:lnSpc>
                <a:spcPct val="150000"/>
              </a:lnSpc>
            </a:pP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3.	حمایت از جامعه علمی متنوع:</a:t>
            </a:r>
          </a:p>
          <a:p>
            <a:pPr algn="justLow" rtl="1">
              <a:lnSpc>
                <a:spcPct val="150000"/>
              </a:lnSpc>
            </a:pP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در محیط‌های علمی، اغلب نویسندگان و داوران از فرهنگ‌ها و زبان‌های مختلف هستند. رابط کاربری چندزبانه، پلی میان این تفاوت‌ها ایجاد می‌کند و امکان تعامل علمی بدون مرز را فراهم می‌سازد.</a:t>
            </a:r>
          </a:p>
          <a:p>
            <a:pPr algn="justLow" rtl="1">
              <a:lnSpc>
                <a:spcPct val="150000"/>
              </a:lnSpc>
            </a:pP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4.	افزایش اعتبار نشریه‌ها:</a:t>
            </a:r>
          </a:p>
          <a:p>
            <a:pPr algn="justLow" rtl="1">
              <a:lnSpc>
                <a:spcPct val="150000"/>
              </a:lnSpc>
            </a:pP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نشریه‌ها و مراکزی که از سامانه کیمن‌وب استفاده می‌کنند، </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با استفاده از  این </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قابلیت، می‌توانند خود را به عنوان یک مرجع علمی بین‌المللی معرفی کنند و مخاطبان بیشتری را جذب نمایند.</a:t>
            </a:r>
          </a:p>
        </p:txBody>
      </p:sp>
      <p:sp>
        <p:nvSpPr>
          <p:cNvPr id="17" name="TextBox 16">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18" name="Picture 17">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Tree>
    <p:extLst>
      <p:ext uri="{BB962C8B-B14F-4D97-AF65-F5344CB8AC3E}">
        <p14:creationId xmlns:p14="http://schemas.microsoft.com/office/powerpoint/2010/main" val="152602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1271BFE-68F0-4D16-B30A-B3BA2F3794DF}"/>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EA9DB272-78EA-60EA-B86E-270076E3C73F}"/>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6" name="TextBox 5">
            <a:extLst>
              <a:ext uri="{FF2B5EF4-FFF2-40B4-BE49-F238E27FC236}">
                <a16:creationId xmlns:a16="http://schemas.microsoft.com/office/drawing/2014/main" id="{0B373FBE-7FA5-C313-2546-7372EF778FA6}"/>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7" name="TextBox 6">
            <a:extLst>
              <a:ext uri="{FF2B5EF4-FFF2-40B4-BE49-F238E27FC236}">
                <a16:creationId xmlns:a16="http://schemas.microsoft.com/office/drawing/2014/main" id="{EC49EC10-EEAD-6FF6-D667-6EF3E310DBDE}"/>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80CA6EB2-33A2-ABFB-7DC6-2C27C3B01CA4}"/>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9" name="TextBox 8">
            <a:extLst>
              <a:ext uri="{FF2B5EF4-FFF2-40B4-BE49-F238E27FC236}">
                <a16:creationId xmlns:a16="http://schemas.microsoft.com/office/drawing/2014/main" id="{EE1E3962-459E-099C-9D52-19ADB56EAC46}"/>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0" name="TextBox 9">
            <a:extLst>
              <a:ext uri="{FF2B5EF4-FFF2-40B4-BE49-F238E27FC236}">
                <a16:creationId xmlns:a16="http://schemas.microsoft.com/office/drawing/2014/main" id="{0BAE9883-81E9-3A8C-DD99-9AB14EB8508D}"/>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1" name="TextBox 10">
            <a:extLst>
              <a:ext uri="{FF2B5EF4-FFF2-40B4-BE49-F238E27FC236}">
                <a16:creationId xmlns:a16="http://schemas.microsoft.com/office/drawing/2014/main" id="{2579F207-007F-C084-9E8A-288BD9966A5C}"/>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2" name="TextBox 11">
            <a:extLst>
              <a:ext uri="{FF2B5EF4-FFF2-40B4-BE49-F238E27FC236}">
                <a16:creationId xmlns:a16="http://schemas.microsoft.com/office/drawing/2014/main" id="{EC81E5B9-A5D8-25CD-F6EE-8186D15D5BEE}"/>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3" name="TextBox 12">
            <a:extLst>
              <a:ext uri="{FF2B5EF4-FFF2-40B4-BE49-F238E27FC236}">
                <a16:creationId xmlns:a16="http://schemas.microsoft.com/office/drawing/2014/main" id="{1878C55F-EEA7-465D-0B6C-34A594F12A78}"/>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4" name="TextBox 13">
            <a:extLst>
              <a:ext uri="{FF2B5EF4-FFF2-40B4-BE49-F238E27FC236}">
                <a16:creationId xmlns:a16="http://schemas.microsoft.com/office/drawing/2014/main" id="{8C7FDF76-D056-6F6A-FBCB-F46A51636695}"/>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
        <p:nvSpPr>
          <p:cNvPr id="15" name="TextBox 14">
            <a:extLst>
              <a:ext uri="{FF2B5EF4-FFF2-40B4-BE49-F238E27FC236}">
                <a16:creationId xmlns:a16="http://schemas.microsoft.com/office/drawing/2014/main" id="{0DF15186-6DC4-77AB-116F-A6481D49436E}"/>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6" name="TextBox 15">
            <a:extLst>
              <a:ext uri="{FF2B5EF4-FFF2-40B4-BE49-F238E27FC236}">
                <a16:creationId xmlns:a16="http://schemas.microsoft.com/office/drawing/2014/main" id="{F90F6DCB-A78F-87E8-8813-83E032E15DD8}"/>
              </a:ext>
            </a:extLst>
          </p:cNvPr>
          <p:cNvSpPr txBox="1"/>
          <p:nvPr/>
        </p:nvSpPr>
        <p:spPr>
          <a:xfrm>
            <a:off x="560529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FAC5B35D-06BD-47E4-85A5-F209A42EC31F}"/>
              </a:ext>
            </a:extLst>
          </p:cNvPr>
          <p:cNvSpPr txBox="1"/>
          <p:nvPr/>
        </p:nvSpPr>
        <p:spPr>
          <a:xfrm>
            <a:off x="127000" y="1468464"/>
            <a:ext cx="7082176" cy="5078313"/>
          </a:xfrm>
          <a:prstGeom prst="rect">
            <a:avLst/>
          </a:prstGeom>
          <a:noFill/>
        </p:spPr>
        <p:txBody>
          <a:bodyPr wrap="square">
            <a:spAutoFit/>
          </a:bodyPr>
          <a:lstStyle/>
          <a:p>
            <a:pPr algn="justLow" rtl="1">
              <a:lnSpc>
                <a:spcPct val="150000"/>
              </a:lnSpc>
            </a:pP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مزایای رابط کاربری چندزبانه:</a:t>
            </a:r>
          </a:p>
          <a:p>
            <a:pPr algn="justLow" rtl="1">
              <a:lnSpc>
                <a:spcPct val="150000"/>
              </a:lnSpc>
            </a:pP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5.	انعطاف در مدیریت زبان‌ها:</a:t>
            </a:r>
          </a:p>
          <a:p>
            <a:pPr algn="justLow" rtl="1">
              <a:lnSpc>
                <a:spcPct val="150000"/>
              </a:lnSpc>
            </a:pP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مدیران سامانه می‌توانند زبان‌های مورد نیاز نشریه یا سازمان خود را فعال کنند و حتی در صورت نیاز، اصطلاحات تخصصی هر زبان را متناسب با سیاست‌های خود سفارشی‌سازی نمایند.</a:t>
            </a:r>
          </a:p>
          <a:p>
            <a:pPr algn="justLow" rtl="1">
              <a:lnSpc>
                <a:spcPct val="150000"/>
              </a:lnSpc>
            </a:pP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6.	پشتیبانی همزمان از چند زبان:</a:t>
            </a:r>
          </a:p>
          <a:p>
            <a:pPr algn="justLow" rtl="1">
              <a:lnSpc>
                <a:spcPct val="150000"/>
              </a:lnSpc>
            </a:pP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امکان تغییر زبان در لحظه وجود دارد؛ به‌گونه‌ای که یک کاربر فارسی‌زبان و یک کاربر انگلیسی‌زبان می‌توانند به طور همزمان، هر کدام در محیط زبانی خودشان کار کنند، بدون آن‌که تداخل یا اختلالی ایجاد شود.</a:t>
            </a:r>
          </a:p>
        </p:txBody>
      </p:sp>
      <p:pic>
        <p:nvPicPr>
          <p:cNvPr id="18" name="Picture 17">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9" name="TextBox 18">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spTree>
    <p:extLst>
      <p:ext uri="{BB962C8B-B14F-4D97-AF65-F5344CB8AC3E}">
        <p14:creationId xmlns:p14="http://schemas.microsoft.com/office/powerpoint/2010/main" val="1445756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4524315"/>
          </a:xfrm>
          <a:prstGeom prst="rect">
            <a:avLst/>
          </a:prstGeom>
          <a:noFill/>
        </p:spPr>
        <p:txBody>
          <a:bodyPr wrap="square">
            <a:spAutoFit/>
          </a:bodyPr>
          <a:lstStyle/>
          <a:p>
            <a:pPr algn="justLow" rtl="1">
              <a:lnSpc>
                <a:spcPct val="150000"/>
              </a:lnSpc>
            </a:pP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از سیستم‌های داوری دوسویه یا چندسویه پشتیبانی می‌کند. این سیستم امکان پیاده‌سازی داوری ناشناس را فراهم می‌کند، به طوری که نویسندگان و داوران از هویت یکدیگر مطلع نباشند. </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این ویژگی به حفظ بی‌طرفی، استقلال علمی و کیفیت ارزیابی‌ها کمک می‌کند و از تعارض منافع احتمالی جلوگیری می‌کند</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a:t>
            </a:r>
            <a:r>
              <a:rPr lang="en-US"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 </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همچنین </a:t>
            </a: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از امکان داوری باز یا اوپن ریویو بهره‌مند است </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که </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امکان ارائه بازخورد عمومی و شفاف را بعد از انتشار مقاله فراهم می‌کند و به تقویت شفافیت علمی </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منجر </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می‌شود</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a:t>
            </a:r>
            <a:r>
              <a:rPr lang="en-US" sz="2400" kern="100" dirty="0"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 </a:t>
            </a:r>
            <a:r>
              <a:rPr lang="fa-IR" sz="2400" kern="100" dirty="0"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قابلیت </a:t>
            </a: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به طور ویژه مورد توجه ناشران پیشروی بین‌المللی قرار گرفته است.</a:t>
            </a:r>
          </a:p>
        </p:txBody>
      </p:sp>
      <p:sp>
        <p:nvSpPr>
          <p:cNvPr id="2" name="TextBox 1">
            <a:extLst>
              <a:ext uri="{FF2B5EF4-FFF2-40B4-BE49-F238E27FC236}">
                <a16:creationId xmlns:a16="http://schemas.microsoft.com/office/drawing/2014/main" id="{A96763FF-FC54-EE26-E0B0-FFEC4FABA96D}"/>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FF919BA7-B653-3512-F3AA-E4E80503294D}"/>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2CD76DFD-C73F-5B03-7812-85BF480C3BFB}"/>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C3A0223B-2DA2-6ED6-2F45-D36782B53859}"/>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DDFA3925-DBD0-FA81-CE84-50113779A3EF}"/>
              </a:ext>
            </a:extLst>
          </p:cNvPr>
          <p:cNvSpPr txBox="1"/>
          <p:nvPr/>
        </p:nvSpPr>
        <p:spPr>
          <a:xfrm>
            <a:off x="6096000"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735EA595-CF11-A985-A894-BB1AFFCC95A8}"/>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0CC56C20-8339-F18D-FA04-7F2B358A6D4A}"/>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FC02DB76-2669-395B-CE02-4D58EF4CB005}"/>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75F644B6-0912-F8B5-069E-607FD8CD1FBF}"/>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F2072095-E416-0FE0-AD91-CD01EF417E30}"/>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9107E495-669E-607C-2448-2DAF90208D88}"/>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4046893B-8526-E658-58BF-C13A32CE698B}"/>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730D6535-1147-3311-774A-4A2347D507F0}"/>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7085498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3785652"/>
          </a:xfrm>
          <a:prstGeom prst="rect">
            <a:avLst/>
          </a:prstGeom>
          <a:noFill/>
        </p:spPr>
        <p:txBody>
          <a:bodyPr wrap="square">
            <a:spAutoFit/>
          </a:bodyPr>
          <a:lstStyle/>
          <a:p>
            <a:pPr algn="justLow" rtl="1">
              <a:lnSpc>
                <a:spcPct val="200000"/>
              </a:lnSpc>
            </a:pP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از ابزارهای مختلف برای توزیع و نمایه‌سازی مقالات در پایگاه‌های داده معتبر بین‌المللی مانند </a:t>
            </a:r>
            <a:r>
              <a:rPr lang="en-US" sz="2400" kern="100" dirty="0" err="1">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Crossref</a:t>
            </a:r>
            <a:r>
              <a:rPr lang="en-US"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 Google Scholar، </a:t>
            </a: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ریسرچ </a:t>
            </a:r>
            <a:r>
              <a:rPr lang="fa-IR" sz="2400" kern="100" dirty="0"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گیت </a:t>
            </a:r>
            <a:r>
              <a:rPr lang="en-US" sz="2400" kern="100" dirty="0" err="1"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Orcid</a:t>
            </a:r>
            <a:r>
              <a:rPr lang="fa-IR" sz="2400" kern="100" dirty="0"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و سایر </a:t>
            </a: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پایگاه‌های نمایه‌سازی علمی پشتیبانی می‌کند. همچنین با استفاده از </a:t>
            </a:r>
            <a:r>
              <a:rPr lang="en-US"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DOI </a:t>
            </a: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 شرکت کراسرف می‌توان دسترسی به مقالات را به صورت گسترده تسهیل کرد.</a:t>
            </a:r>
          </a:p>
        </p:txBody>
      </p:sp>
      <p:sp>
        <p:nvSpPr>
          <p:cNvPr id="2" name="TextBox 1">
            <a:extLst>
              <a:ext uri="{FF2B5EF4-FFF2-40B4-BE49-F238E27FC236}">
                <a16:creationId xmlns:a16="http://schemas.microsoft.com/office/drawing/2014/main" id="{C9BC9FA2-A47B-ACC9-6744-4DF90D67B1A6}"/>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58C01FD0-3C57-13C5-1746-95F18EFB7D3D}"/>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A441901D-0814-E72E-9720-D6DBC956AB1C}"/>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D63306FE-B9F5-C273-21D2-8FC29EA33DCD}"/>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C9032BF8-9A90-DB06-4366-8C05FED26ED2}"/>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E36EA062-578D-A539-1554-6A5C284DE937}"/>
              </a:ext>
            </a:extLst>
          </p:cNvPr>
          <p:cNvSpPr txBox="1"/>
          <p:nvPr/>
        </p:nvSpPr>
        <p:spPr>
          <a:xfrm>
            <a:off x="5085952"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9490A37C-60B3-9195-A8C9-DB470FB1F34E}"/>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1D75A393-754E-CAE7-8FCC-242D686485F2}"/>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74A5BEF7-B1D5-0ECE-37F0-487B0C5723EA}"/>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1189EB7F-6948-58A8-3D26-503E1E0FBFB3}"/>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5EF727D0-13CD-38DE-BC51-4F178FE4B25D}"/>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3F0B1CC1-D30F-4A5B-F707-F817CA84DA93}"/>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A47D5A7F-A6FB-EF8E-168B-E37B78E31EB9}"/>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21515912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2215991"/>
          </a:xfrm>
          <a:prstGeom prst="rect">
            <a:avLst/>
          </a:prstGeom>
          <a:noFill/>
        </p:spPr>
        <p:txBody>
          <a:bodyPr wrap="square">
            <a:spAutoFit/>
          </a:bodyPr>
          <a:lstStyle/>
          <a:p>
            <a:pPr algn="justLow" rtl="1">
              <a:lnSpc>
                <a:spcPct val="200000"/>
              </a:lnSpc>
            </a:pP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به مدیران این امکان را می‌دهد که نقش‌های مختلفی مانند سردبیر، ویراستار، داور، نویسنده و کاربر را به افراد اختصاص دهند و دسترسی‌های لازم را برای هر نقش تعریف </a:t>
            </a:r>
            <a:r>
              <a:rPr lang="fa-IR" sz="2400" kern="100" dirty="0"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کنند.</a:t>
            </a:r>
            <a:endParaRPr lang="en-US"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4387BADF-8C41-6FA6-FBB2-C259ED085995}"/>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A6201AA2-C649-9F8C-226B-9AF3AC746514}"/>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AD1DE47E-5F77-4B24-470F-553D8AF965A3}"/>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B8DA0434-DCEA-19D1-1530-32FE0251C834}"/>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43EB962B-FFC9-7585-32A1-66C5F653B86F}"/>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94C70F9C-5555-85A1-EB24-1FB4EBCE4021}"/>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0" name="TextBox 19">
            <a:extLst>
              <a:ext uri="{FF2B5EF4-FFF2-40B4-BE49-F238E27FC236}">
                <a16:creationId xmlns:a16="http://schemas.microsoft.com/office/drawing/2014/main" id="{09C2E035-1B6C-C458-0E29-18DFC8AA4B26}"/>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4815BCCC-0F22-113F-6D16-A83D3476B371}"/>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D0C65E65-638B-6BC2-60DB-95137AD17063}"/>
              </a:ext>
            </a:extLst>
          </p:cNvPr>
          <p:cNvSpPr txBox="1"/>
          <p:nvPr/>
        </p:nvSpPr>
        <p:spPr>
          <a:xfrm>
            <a:off x="517411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6E8AC83A-CEC3-5E80-FF07-1A7E7F1B86ED}"/>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557B13BA-9C21-C9F9-4A71-340FF6F6DB2E}"/>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FF2672ED-B1DE-0448-D422-D7171092E8BE}"/>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149FA13A-CCD2-F15E-94EF-06046B20AA5C}"/>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27481348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387BADF-8C41-6FA6-FBB2-C259ED085995}"/>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A6201AA2-C649-9F8C-226B-9AF3AC746514}"/>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AD1DE47E-5F77-4B24-470F-553D8AF965A3}"/>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6" name="TextBox 5">
            <a:extLst>
              <a:ext uri="{FF2B5EF4-FFF2-40B4-BE49-F238E27FC236}">
                <a16:creationId xmlns:a16="http://schemas.microsoft.com/office/drawing/2014/main" id="{B8DA0434-DCEA-19D1-1530-32FE0251C834}"/>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7" name="TextBox 6">
            <a:extLst>
              <a:ext uri="{FF2B5EF4-FFF2-40B4-BE49-F238E27FC236}">
                <a16:creationId xmlns:a16="http://schemas.microsoft.com/office/drawing/2014/main" id="{43EB962B-FFC9-7585-32A1-66C5F653B86F}"/>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94C70F9C-5555-85A1-EB24-1FB4EBCE4021}"/>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9" name="TextBox 8">
            <a:extLst>
              <a:ext uri="{FF2B5EF4-FFF2-40B4-BE49-F238E27FC236}">
                <a16:creationId xmlns:a16="http://schemas.microsoft.com/office/drawing/2014/main" id="{4815BCCC-0F22-113F-6D16-A83D3476B371}"/>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0" name="TextBox 9">
            <a:extLst>
              <a:ext uri="{FF2B5EF4-FFF2-40B4-BE49-F238E27FC236}">
                <a16:creationId xmlns:a16="http://schemas.microsoft.com/office/drawing/2014/main" id="{6E8AC83A-CEC3-5E80-FF07-1A7E7F1B86ED}"/>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1" name="TextBox 10">
            <a:extLst>
              <a:ext uri="{FF2B5EF4-FFF2-40B4-BE49-F238E27FC236}">
                <a16:creationId xmlns:a16="http://schemas.microsoft.com/office/drawing/2014/main" id="{557B13BA-9C21-C9F9-4A71-340FF6F6DB2E}"/>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2" name="TextBox 11">
            <a:extLst>
              <a:ext uri="{FF2B5EF4-FFF2-40B4-BE49-F238E27FC236}">
                <a16:creationId xmlns:a16="http://schemas.microsoft.com/office/drawing/2014/main" id="{FF2672ED-B1DE-0448-D422-D7171092E8BE}"/>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3" name="TextBox 12">
            <a:extLst>
              <a:ext uri="{FF2B5EF4-FFF2-40B4-BE49-F238E27FC236}">
                <a16:creationId xmlns:a16="http://schemas.microsoft.com/office/drawing/2014/main" id="{149FA13A-CCD2-F15E-94EF-06046B20AA5C}"/>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
        <p:nvSpPr>
          <p:cNvPr id="14" name="TextBox 13">
            <a:extLst>
              <a:ext uri="{FF2B5EF4-FFF2-40B4-BE49-F238E27FC236}">
                <a16:creationId xmlns:a16="http://schemas.microsoft.com/office/drawing/2014/main" id="{D0C65E65-638B-6BC2-60DB-95137AD17063}"/>
              </a:ext>
            </a:extLst>
          </p:cNvPr>
          <p:cNvSpPr txBox="1"/>
          <p:nvPr/>
        </p:nvSpPr>
        <p:spPr>
          <a:xfrm>
            <a:off x="517411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5" name="TextBox 14">
            <a:extLst>
              <a:ext uri="{FF2B5EF4-FFF2-40B4-BE49-F238E27FC236}">
                <a16:creationId xmlns:a16="http://schemas.microsoft.com/office/drawing/2014/main" id="{09C2E035-1B6C-C458-0E29-18DFC8AA4B26}"/>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6" name="TextBox 15">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17" name="Picture 16">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8" name="TextBox 17">
            <a:extLst>
              <a:ext uri="{FF2B5EF4-FFF2-40B4-BE49-F238E27FC236}">
                <a16:creationId xmlns:a16="http://schemas.microsoft.com/office/drawing/2014/main" id="{FAC5B35D-06BD-47E4-85A5-F209A42EC31F}"/>
              </a:ext>
            </a:extLst>
          </p:cNvPr>
          <p:cNvSpPr txBox="1"/>
          <p:nvPr/>
        </p:nvSpPr>
        <p:spPr>
          <a:xfrm>
            <a:off x="127000" y="1615341"/>
            <a:ext cx="7082176" cy="4431983"/>
          </a:xfrm>
          <a:prstGeom prst="rect">
            <a:avLst/>
          </a:prstGeom>
          <a:noFill/>
        </p:spPr>
        <p:txBody>
          <a:bodyPr wrap="square">
            <a:spAutoFit/>
          </a:bodyPr>
          <a:lstStyle/>
          <a:p>
            <a:pPr algn="justLow" rtl="1">
              <a:lnSpc>
                <a:spcPct val="200000"/>
              </a:lnSpc>
            </a:pP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با </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امکان تعیین دقیق دسترسی‌ها، هر فرد تنها به اطلاعات و ابزارهای مورد نیاز نقش خود دسترسی دارد، که این امر امنیت داده‌ها و کنترل دقیق بر فرآیند انتشار مقالات را تضمین می‌کند. به این ترتیب، سامانه به مدیران و سردبیران این امکان را می‌دهد که فرآیندهای نشریه را به صورت منظم، سازمان‌یافته و کارآمد مدیریت کنند و کیفیت و هماهنگی فعالیت‌های تیمی را ارتقا دهند</a:t>
            </a:r>
            <a:endParaRPr lang="en-US"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1373399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ED6639-BFD6-4121-B5D0-CA361B3EE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171" y="1741714"/>
            <a:ext cx="12192000" cy="6858000"/>
          </a:xfrm>
          <a:prstGeom prst="rect">
            <a:avLst/>
          </a:prstGeom>
        </p:spPr>
      </p:pic>
      <p:pic>
        <p:nvPicPr>
          <p:cNvPr id="8" name="Picture 7">
            <a:extLst>
              <a:ext uri="{FF2B5EF4-FFF2-40B4-BE49-F238E27FC236}">
                <a16:creationId xmlns:a16="http://schemas.microsoft.com/office/drawing/2014/main" id="{89A3DF6F-337F-4BA5-9CAD-25C0B5F15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171" y="878001"/>
            <a:ext cx="12192000" cy="6858000"/>
          </a:xfrm>
          <a:prstGeom prst="rect">
            <a:avLst/>
          </a:prstGeom>
        </p:spPr>
      </p:pic>
      <p:pic>
        <p:nvPicPr>
          <p:cNvPr id="19" name="Picture 18">
            <a:extLst>
              <a:ext uri="{FF2B5EF4-FFF2-40B4-BE49-F238E27FC236}">
                <a16:creationId xmlns:a16="http://schemas.microsoft.com/office/drawing/2014/main" id="{D80D3E9A-FDF8-47FF-A40D-E48753F722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1258" y="-2119142"/>
            <a:ext cx="12192000" cy="6858000"/>
          </a:xfrm>
          <a:prstGeom prst="rect">
            <a:avLst/>
          </a:prstGeom>
        </p:spPr>
      </p:pic>
      <p:pic>
        <p:nvPicPr>
          <p:cNvPr id="15" name="Picture 14">
            <a:extLst>
              <a:ext uri="{FF2B5EF4-FFF2-40B4-BE49-F238E27FC236}">
                <a16:creationId xmlns:a16="http://schemas.microsoft.com/office/drawing/2014/main" id="{E21B27B3-C521-4D4B-9B51-C423F5D7B8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099"/>
            <a:ext cx="12192000" cy="6858000"/>
          </a:xfrm>
          <a:prstGeom prst="rect">
            <a:avLst/>
          </a:prstGeom>
        </p:spPr>
      </p:pic>
      <p:pic>
        <p:nvPicPr>
          <p:cNvPr id="17" name="Picture 16">
            <a:extLst>
              <a:ext uri="{FF2B5EF4-FFF2-40B4-BE49-F238E27FC236}">
                <a16:creationId xmlns:a16="http://schemas.microsoft.com/office/drawing/2014/main" id="{61E69C9D-87DF-4F79-8A7F-470E9AED08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000" y="-23811"/>
            <a:ext cx="12192000" cy="6858000"/>
          </a:xfrm>
          <a:prstGeom prst="rect">
            <a:avLst/>
          </a:prstGeom>
        </p:spPr>
      </p:pic>
      <p:pic>
        <p:nvPicPr>
          <p:cNvPr id="5" name="Picture 4">
            <a:extLst>
              <a:ext uri="{FF2B5EF4-FFF2-40B4-BE49-F238E27FC236}">
                <a16:creationId xmlns:a16="http://schemas.microsoft.com/office/drawing/2014/main" id="{28C6755B-0C88-47C0-9E07-B8BE59143D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473A7D6F-23AC-4BEB-9607-FD3E9EB40D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8099"/>
            <a:ext cx="12192000" cy="6858000"/>
          </a:xfrm>
          <a:prstGeom prst="rect">
            <a:avLst/>
          </a:prstGeom>
        </p:spPr>
      </p:pic>
      <p:pic>
        <p:nvPicPr>
          <p:cNvPr id="11" name="Picture 10">
            <a:extLst>
              <a:ext uri="{FF2B5EF4-FFF2-40B4-BE49-F238E27FC236}">
                <a16:creationId xmlns:a16="http://schemas.microsoft.com/office/drawing/2014/main" id="{9B8D34E4-1D37-40FA-A6A4-DA75CD59E3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4288"/>
            <a:ext cx="12192000" cy="6858000"/>
          </a:xfrm>
          <a:prstGeom prst="rect">
            <a:avLst/>
          </a:prstGeom>
        </p:spPr>
      </p:pic>
      <p:pic>
        <p:nvPicPr>
          <p:cNvPr id="13" name="Picture 12">
            <a:extLst>
              <a:ext uri="{FF2B5EF4-FFF2-40B4-BE49-F238E27FC236}">
                <a16:creationId xmlns:a16="http://schemas.microsoft.com/office/drawing/2014/main" id="{194EDA55-97D3-4D0F-9710-2C372F98B1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500" y="-61910"/>
            <a:ext cx="12192000" cy="6858000"/>
          </a:xfrm>
          <a:prstGeom prst="rect">
            <a:avLst/>
          </a:prstGeom>
        </p:spPr>
      </p:pic>
      <p:sp>
        <p:nvSpPr>
          <p:cNvPr id="12" name="TextBox 11">
            <a:extLst>
              <a:ext uri="{FF2B5EF4-FFF2-40B4-BE49-F238E27FC236}">
                <a16:creationId xmlns:a16="http://schemas.microsoft.com/office/drawing/2014/main" id="{322A7438-DB7E-4900-8C59-F7C70EC89E39}"/>
              </a:ext>
            </a:extLst>
          </p:cNvPr>
          <p:cNvSpPr txBox="1"/>
          <p:nvPr/>
        </p:nvSpPr>
        <p:spPr>
          <a:xfrm>
            <a:off x="834572" y="2622790"/>
            <a:ext cx="6197600" cy="1938992"/>
          </a:xfrm>
          <a:prstGeom prst="rect">
            <a:avLst/>
          </a:prstGeom>
          <a:noFill/>
        </p:spPr>
        <p:txBody>
          <a:bodyPr wrap="square">
            <a:spAutoFit/>
          </a:bodyPr>
          <a:lstStyle/>
          <a:p>
            <a:pPr algn="ctr"/>
            <a:r>
              <a:rPr kumimoji="0" lang="fa-IR" sz="6000" b="0" i="0" u="none" strike="noStrike" kern="0" cap="none" spc="0" normalizeH="0" baseline="0" noProof="0" dirty="0">
                <a:ln>
                  <a:noFill/>
                </a:ln>
                <a:solidFill>
                  <a:srgbClr val="FFFFFF"/>
                </a:solidFill>
                <a:effectLst/>
                <a:uLnTx/>
                <a:uFillTx/>
                <a:latin typeface="Tw Cen MT"/>
                <a:cs typeface="B Nazanin" panose="00000400000000000000" pitchFamily="2" charset="-78"/>
                <a:sym typeface="Tw Cen MT"/>
              </a:rPr>
              <a:t>سامانه مدیریت نشریات کیمن‌وب</a:t>
            </a:r>
            <a:endParaRPr lang="en-US" dirty="0">
              <a:cs typeface="B Nazanin" panose="00000400000000000000" pitchFamily="2" charset="-78"/>
            </a:endParaRPr>
          </a:p>
        </p:txBody>
      </p:sp>
      <p:sp>
        <p:nvSpPr>
          <p:cNvPr id="20" name="TextBox 19">
            <a:extLst>
              <a:ext uri="{FF2B5EF4-FFF2-40B4-BE49-F238E27FC236}">
                <a16:creationId xmlns:a16="http://schemas.microsoft.com/office/drawing/2014/main" id="{89D55928-6B1D-4C50-8855-32EA2AEDE56A}"/>
              </a:ext>
            </a:extLst>
          </p:cNvPr>
          <p:cNvSpPr txBox="1"/>
          <p:nvPr/>
        </p:nvSpPr>
        <p:spPr>
          <a:xfrm>
            <a:off x="12932229" y="-1324738"/>
            <a:ext cx="17997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مقدمه</a:t>
            </a:r>
            <a:endParaRPr lang="en-US" sz="4400" dirty="0"/>
          </a:p>
        </p:txBody>
      </p:sp>
      <p:sp>
        <p:nvSpPr>
          <p:cNvPr id="14" name="TextBox 13">
            <a:extLst>
              <a:ext uri="{FF2B5EF4-FFF2-40B4-BE49-F238E27FC236}">
                <a16:creationId xmlns:a16="http://schemas.microsoft.com/office/drawing/2014/main" id="{8D858B16-B742-46E3-A3DE-F4686B4161E6}"/>
              </a:ext>
            </a:extLst>
          </p:cNvPr>
          <p:cNvSpPr txBox="1"/>
          <p:nvPr/>
        </p:nvSpPr>
        <p:spPr>
          <a:xfrm>
            <a:off x="834572" y="5305808"/>
            <a:ext cx="8345714" cy="461665"/>
          </a:xfrm>
          <a:prstGeom prst="rect">
            <a:avLst/>
          </a:prstGeom>
          <a:noFill/>
        </p:spPr>
        <p:txBody>
          <a:bodyPr wrap="square">
            <a:spAutoFit/>
          </a:bodyPr>
          <a:lstStyle/>
          <a:p>
            <a:r>
              <a:rPr lang="fa-IR" sz="2400" kern="0" dirty="0">
                <a:solidFill>
                  <a:srgbClr val="FFFFFF"/>
                </a:solidFill>
                <a:latin typeface="Tw Cen MT"/>
                <a:cs typeface="B Nazanin" panose="00000400000000000000" pitchFamily="2" charset="-78"/>
                <a:sym typeface="Tw Cen MT"/>
              </a:rPr>
              <a:t>ارائه‌دهنده: دکتر مهدی رستمی</a:t>
            </a:r>
            <a:endParaRPr lang="en-US" dirty="0">
              <a:cs typeface="B Nazanin" panose="00000400000000000000" pitchFamily="2" charset="-78"/>
            </a:endParaRPr>
          </a:p>
        </p:txBody>
      </p:sp>
    </p:spTree>
    <p:extLst>
      <p:ext uri="{BB962C8B-B14F-4D97-AF65-F5344CB8AC3E}">
        <p14:creationId xmlns:p14="http://schemas.microsoft.com/office/powerpoint/2010/main" val="9066970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3370153"/>
          </a:xfrm>
          <a:prstGeom prst="rect">
            <a:avLst/>
          </a:prstGeom>
          <a:noFill/>
        </p:spPr>
        <p:txBody>
          <a:bodyPr wrap="square">
            <a:spAutoFit/>
          </a:bodyPr>
          <a:lstStyle/>
          <a:p>
            <a:pPr marL="0" marR="0" algn="justLow" rtl="1">
              <a:lnSpc>
                <a:spcPct val="150000"/>
              </a:lnSpc>
              <a:spcBef>
                <a:spcPts val="0"/>
              </a:spcBef>
              <a:spcAft>
                <a:spcPts val="0"/>
              </a:spcAft>
            </a:pP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امکان مدیریت نسخه‌های مختلف نشریه را فراهم می‌کند. این سیستم به راحتی امکان دسته‌بندی مقالات بر اساس شماره‌ها و دوره‌های انتشار نشریه را در اختیار مدیران قرار می‌دهد و می‌توان به آرشیو شماره‌های قبلی دسترسی داشت. مزیتی که این سامانه در این قسمت دارد امکان ذخیره‌سازی همیشگی و بایگانی شماره‌های نشریه در مخازن معتبر بین‌المللی است</a:t>
            </a:r>
            <a:r>
              <a:rPr lang="fa-IR" sz="2400" kern="100" dirty="0"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a:t>
            </a:r>
            <a:endParaRPr lang="en-US" sz="20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FE69A6D8-BCFA-C7ED-71F5-69ECEE7BE9AA}"/>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895B7B09-95E0-0130-B264-68B68E063563}"/>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9976A22E-5CDC-DD6F-886B-71FFAB68CCCF}"/>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910598F7-05A0-1263-2375-792345FCBB71}"/>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5FF2EB50-B61D-24E8-2FFE-90FB8BBACDCE}"/>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D5CD656C-06E9-D67B-BE5F-49313DD256FD}"/>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5C6B1943-14A0-62D0-52F5-0B08183247D8}"/>
              </a:ext>
            </a:extLst>
          </p:cNvPr>
          <p:cNvSpPr txBox="1"/>
          <p:nvPr/>
        </p:nvSpPr>
        <p:spPr>
          <a:xfrm>
            <a:off x="5304517"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0" name="TextBox 19">
            <a:extLst>
              <a:ext uri="{FF2B5EF4-FFF2-40B4-BE49-F238E27FC236}">
                <a16:creationId xmlns:a16="http://schemas.microsoft.com/office/drawing/2014/main" id="{B8F92A1D-EE39-1031-FC2E-EFB5B0CD54D6}"/>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2452B4D5-F099-CC9D-8D6D-3CB0207B0FDB}"/>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42B387A1-47A8-2921-A85F-6F969A84ED29}"/>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EDFBF926-B220-AA3F-ECFF-49ACC0504ED9}"/>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699F2FFB-7619-901F-0FBE-A0730A5821C4}"/>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33507FF4-47A0-2212-BE9D-418B4A936240}"/>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374607703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E69A6D8-BCFA-C7ED-71F5-69ECEE7BE9AA}"/>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895B7B09-95E0-0130-B264-68B68E063563}"/>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6" name="TextBox 5">
            <a:extLst>
              <a:ext uri="{FF2B5EF4-FFF2-40B4-BE49-F238E27FC236}">
                <a16:creationId xmlns:a16="http://schemas.microsoft.com/office/drawing/2014/main" id="{9976A22E-5CDC-DD6F-886B-71FFAB68CCCF}"/>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7" name="TextBox 6">
            <a:extLst>
              <a:ext uri="{FF2B5EF4-FFF2-40B4-BE49-F238E27FC236}">
                <a16:creationId xmlns:a16="http://schemas.microsoft.com/office/drawing/2014/main" id="{910598F7-05A0-1263-2375-792345FCBB71}"/>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5FF2EB50-B61D-24E8-2FFE-90FB8BBACDCE}"/>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9" name="TextBox 8">
            <a:extLst>
              <a:ext uri="{FF2B5EF4-FFF2-40B4-BE49-F238E27FC236}">
                <a16:creationId xmlns:a16="http://schemas.microsoft.com/office/drawing/2014/main" id="{D5CD656C-06E9-D67B-BE5F-49313DD256FD}"/>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0" name="TextBox 9">
            <a:extLst>
              <a:ext uri="{FF2B5EF4-FFF2-40B4-BE49-F238E27FC236}">
                <a16:creationId xmlns:a16="http://schemas.microsoft.com/office/drawing/2014/main" id="{B8F92A1D-EE39-1031-FC2E-EFB5B0CD54D6}"/>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1" name="TextBox 10">
            <a:extLst>
              <a:ext uri="{FF2B5EF4-FFF2-40B4-BE49-F238E27FC236}">
                <a16:creationId xmlns:a16="http://schemas.microsoft.com/office/drawing/2014/main" id="{2452B4D5-F099-CC9D-8D6D-3CB0207B0FDB}"/>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2" name="TextBox 11">
            <a:extLst>
              <a:ext uri="{FF2B5EF4-FFF2-40B4-BE49-F238E27FC236}">
                <a16:creationId xmlns:a16="http://schemas.microsoft.com/office/drawing/2014/main" id="{42B387A1-47A8-2921-A85F-6F969A84ED29}"/>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3" name="TextBox 12">
            <a:extLst>
              <a:ext uri="{FF2B5EF4-FFF2-40B4-BE49-F238E27FC236}">
                <a16:creationId xmlns:a16="http://schemas.microsoft.com/office/drawing/2014/main" id="{EDFBF926-B220-AA3F-ECFF-49ACC0504ED9}"/>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4" name="TextBox 13">
            <a:extLst>
              <a:ext uri="{FF2B5EF4-FFF2-40B4-BE49-F238E27FC236}">
                <a16:creationId xmlns:a16="http://schemas.microsoft.com/office/drawing/2014/main" id="{699F2FFB-7619-901F-0FBE-A0730A5821C4}"/>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5" name="TextBox 14">
            <a:extLst>
              <a:ext uri="{FF2B5EF4-FFF2-40B4-BE49-F238E27FC236}">
                <a16:creationId xmlns:a16="http://schemas.microsoft.com/office/drawing/2014/main" id="{33507FF4-47A0-2212-BE9D-418B4A936240}"/>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
        <p:nvSpPr>
          <p:cNvPr id="16" name="TextBox 15">
            <a:extLst>
              <a:ext uri="{FF2B5EF4-FFF2-40B4-BE49-F238E27FC236}">
                <a16:creationId xmlns:a16="http://schemas.microsoft.com/office/drawing/2014/main" id="{5C6B1943-14A0-62D0-52F5-0B08183247D8}"/>
              </a:ext>
            </a:extLst>
          </p:cNvPr>
          <p:cNvSpPr txBox="1"/>
          <p:nvPr/>
        </p:nvSpPr>
        <p:spPr>
          <a:xfrm>
            <a:off x="5304517"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FAC5B35D-06BD-47E4-85A5-F209A42EC31F}"/>
              </a:ext>
            </a:extLst>
          </p:cNvPr>
          <p:cNvSpPr txBox="1"/>
          <p:nvPr/>
        </p:nvSpPr>
        <p:spPr>
          <a:xfrm>
            <a:off x="127000" y="1615341"/>
            <a:ext cx="7082176" cy="3416320"/>
          </a:xfrm>
          <a:prstGeom prst="rect">
            <a:avLst/>
          </a:prstGeom>
          <a:noFill/>
        </p:spPr>
        <p:txBody>
          <a:bodyPr wrap="square">
            <a:spAutoFit/>
          </a:bodyPr>
          <a:lstStyle/>
          <a:p>
            <a:pPr algn="justLow" rtl="1">
              <a:lnSpc>
                <a:spcPct val="150000"/>
              </a:lnSpc>
            </a:pP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این </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قابلیت باعث می‌شود که پیگیری و سازماندهی مقالات در طول زمان ساده و کارآمد باشد و مدیران بتوانند به راحتی به آرشیو شماره‌های قبلی دسترسی داشته باشند</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a:t>
            </a:r>
          </a:p>
          <a:p>
            <a:pPr algn="justLow" rtl="1">
              <a:lnSpc>
                <a:spcPct val="150000"/>
              </a:lnSpc>
            </a:pP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این </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ویژگی، نه تنها امنیت و پایداری داده‌ها را تضمین می‌کند، بلکه امکان بازخوانی و ارجاع به مقالات گذشته را برای اهداف پژوهشی و مدیریتی فراهم می‌آورد و به ارتقای استحکام و اعتبار علمی نشریه کمک </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می‌کند.</a:t>
            </a:r>
            <a:endParaRPr lang="en-US"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19" name="Picture 18">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Tree>
    <p:extLst>
      <p:ext uri="{BB962C8B-B14F-4D97-AF65-F5344CB8AC3E}">
        <p14:creationId xmlns:p14="http://schemas.microsoft.com/office/powerpoint/2010/main" val="3221517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3711785"/>
          </a:xfrm>
          <a:prstGeom prst="rect">
            <a:avLst/>
          </a:prstGeom>
          <a:noFill/>
        </p:spPr>
        <p:txBody>
          <a:bodyPr wrap="square">
            <a:spAutoFit/>
          </a:bodyPr>
          <a:lstStyle/>
          <a:p>
            <a:pPr marL="0" marR="0" algn="justLow" rtl="1">
              <a:lnSpc>
                <a:spcPct val="14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دارای قالب‌های پیش‌فرض رایگان متعددی است و همچنین به کاربران این امکان را می‌دهد که طراحی سایت نشریه خود را به صورت سفارشی‌سازی شده تغییر دهند. تم‌ها و قالب‌های متنوعی در دسترس هستند که می‌توانند به سلیقه و نیاز نشریات تنظیم شوند.</a:t>
            </a: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 همچنین، قالب اختصاصی کیمن‌وب برای تمامی مشتریان </a:t>
            </a:r>
            <a:r>
              <a:rPr lang="fa-IR" sz="28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در دسترس </a:t>
            </a: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می‌باشد.</a:t>
            </a:r>
            <a:endPar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991B22FE-42A2-5846-8494-81C5721C5AB2}"/>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8BA167E6-5FB1-D9B8-ACEB-14434011C139}"/>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EF46B348-0A4D-F816-3DFA-AFBBA5F0C60D}"/>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7ADB9148-4EB2-83C1-9F96-5412D2B8E5A9}"/>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969BC8CC-7712-7B4E-4786-32DBBB335260}"/>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6624D190-CCE2-6DC7-9C5A-BA200B767CE4}"/>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A215C2B9-9A9E-9CCF-7D6D-2E884E222783}"/>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0" name="TextBox 19">
            <a:extLst>
              <a:ext uri="{FF2B5EF4-FFF2-40B4-BE49-F238E27FC236}">
                <a16:creationId xmlns:a16="http://schemas.microsoft.com/office/drawing/2014/main" id="{8D99027A-25E1-F545-EE43-4E31CAA9B07E}"/>
              </a:ext>
            </a:extLst>
          </p:cNvPr>
          <p:cNvSpPr txBox="1"/>
          <p:nvPr/>
        </p:nvSpPr>
        <p:spPr>
          <a:xfrm>
            <a:off x="65949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19A1D6CF-D815-F077-2ACC-F5743861B6A4}"/>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10AF1B5E-0DD5-394D-EE7A-DC7B57D0269F}"/>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8147C3AF-EF4B-C0CA-C3E5-AEB8BDC44B7E}"/>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21497139-B648-BAF6-CDD4-C205D087EC61}"/>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75B4F444-26FE-BF7B-3945-FF6FE35D6D6B}"/>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28797958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4191917"/>
          </a:xfrm>
          <a:prstGeom prst="rect">
            <a:avLst/>
          </a:prstGeom>
          <a:noFill/>
        </p:spPr>
        <p:txBody>
          <a:bodyPr wrap="square">
            <a:spAutoFit/>
          </a:bodyPr>
          <a:lstStyle/>
          <a:p>
            <a:pPr marL="0" marR="0" algn="justLow" rtl="1">
              <a:lnSpc>
                <a:spcPct val="140000"/>
              </a:lnSpc>
              <a:spcBef>
                <a:spcPts val="0"/>
              </a:spcBef>
              <a:spcAft>
                <a:spcPts val="0"/>
              </a:spcAft>
            </a:pP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از طیف گسترده‌ای از مقالات علمی از جمله مقالات پژوهشی، مروری، نقد کتاب، مقالات کوتاه و یادداشت‌های تحقیقاتی پشتیبانی می‌کند. این سامانه به نویسندگان این امکان را می‌دهد که انواع مقالات خود را در چارچوب مناسب ارسال کنند. همچنین، این سامانه قابلیت دسته‌بندی مقالات بر اساس اسکوپ را داشته و می‌تواند از راه اندازی مگاژورنال‌هایی که جای خالی آن در کشور دیده می‌شود پشتیبانی کند. به طوری که هر بخش هیئت تحریریه و رویه داوری و نشر مجزایی را دارا باشد.</a:t>
            </a:r>
            <a:endParaRPr lang="en-US"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ADE7B6C9-9A0A-D0BE-0724-A6DF667889DD}"/>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158577CB-490A-A02F-C126-DFD3B5E52366}"/>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91FD3904-7B6B-E405-674E-1B81961B20EC}"/>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156B29DD-EA47-9730-20C0-36B469FE55F6}"/>
              </a:ext>
            </a:extLst>
          </p:cNvPr>
          <p:cNvSpPr txBox="1"/>
          <p:nvPr/>
        </p:nvSpPr>
        <p:spPr>
          <a:xfrm>
            <a:off x="5085952"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B2E5AE17-AE2B-CCDD-22B5-E92D9CBC6105}"/>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6C63E79B-E71B-A882-6DB0-3FFDBCA5F805}"/>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171C9F94-3774-55AB-B8FA-A551A32523EA}"/>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0" name="TextBox 19">
            <a:extLst>
              <a:ext uri="{FF2B5EF4-FFF2-40B4-BE49-F238E27FC236}">
                <a16:creationId xmlns:a16="http://schemas.microsoft.com/office/drawing/2014/main" id="{996111C3-4BAB-B8E7-0432-E26E4521A6CE}"/>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70727853-316C-D690-7BD5-21AEA0605B9E}"/>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06795ED3-E217-8159-86F2-46CCBE133CDE}"/>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154A70DC-D8D7-EDD3-4A66-6721B44F001F}"/>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AEC2FC31-09E3-D91E-9D3A-78FFF7A5AADB}"/>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1F60756A-168D-6B18-1398-A324095DE7EA}"/>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4764247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DE7B6C9-9A0A-D0BE-0724-A6DF667889DD}"/>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158577CB-490A-A02F-C126-DFD3B5E52366}"/>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91FD3904-7B6B-E405-674E-1B81961B20EC}"/>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6" name="TextBox 5">
            <a:extLst>
              <a:ext uri="{FF2B5EF4-FFF2-40B4-BE49-F238E27FC236}">
                <a16:creationId xmlns:a16="http://schemas.microsoft.com/office/drawing/2014/main" id="{B2E5AE17-AE2B-CCDD-22B5-E92D9CBC6105}"/>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7" name="TextBox 6">
            <a:extLst>
              <a:ext uri="{FF2B5EF4-FFF2-40B4-BE49-F238E27FC236}">
                <a16:creationId xmlns:a16="http://schemas.microsoft.com/office/drawing/2014/main" id="{6C63E79B-E71B-A882-6DB0-3FFDBCA5F805}"/>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996111C3-4BAB-B8E7-0432-E26E4521A6CE}"/>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9" name="TextBox 8">
            <a:extLst>
              <a:ext uri="{FF2B5EF4-FFF2-40B4-BE49-F238E27FC236}">
                <a16:creationId xmlns:a16="http://schemas.microsoft.com/office/drawing/2014/main" id="{70727853-316C-D690-7BD5-21AEA0605B9E}"/>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0" name="TextBox 9">
            <a:extLst>
              <a:ext uri="{FF2B5EF4-FFF2-40B4-BE49-F238E27FC236}">
                <a16:creationId xmlns:a16="http://schemas.microsoft.com/office/drawing/2014/main" id="{06795ED3-E217-8159-86F2-46CCBE133CDE}"/>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1" name="TextBox 10">
            <a:extLst>
              <a:ext uri="{FF2B5EF4-FFF2-40B4-BE49-F238E27FC236}">
                <a16:creationId xmlns:a16="http://schemas.microsoft.com/office/drawing/2014/main" id="{154A70DC-D8D7-EDD3-4A66-6721B44F001F}"/>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2" name="TextBox 11">
            <a:extLst>
              <a:ext uri="{FF2B5EF4-FFF2-40B4-BE49-F238E27FC236}">
                <a16:creationId xmlns:a16="http://schemas.microsoft.com/office/drawing/2014/main" id="{AEC2FC31-09E3-D91E-9D3A-78FFF7A5AADB}"/>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3" name="TextBox 12">
            <a:extLst>
              <a:ext uri="{FF2B5EF4-FFF2-40B4-BE49-F238E27FC236}">
                <a16:creationId xmlns:a16="http://schemas.microsoft.com/office/drawing/2014/main" id="{1F60756A-168D-6B18-1398-A324095DE7EA}"/>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
        <p:nvSpPr>
          <p:cNvPr id="14" name="TextBox 13">
            <a:extLst>
              <a:ext uri="{FF2B5EF4-FFF2-40B4-BE49-F238E27FC236}">
                <a16:creationId xmlns:a16="http://schemas.microsoft.com/office/drawing/2014/main" id="{171C9F94-3774-55AB-B8FA-A551A32523EA}"/>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5" name="TextBox 14">
            <a:extLst>
              <a:ext uri="{FF2B5EF4-FFF2-40B4-BE49-F238E27FC236}">
                <a16:creationId xmlns:a16="http://schemas.microsoft.com/office/drawing/2014/main" id="{156B29DD-EA47-9730-20C0-36B469FE55F6}"/>
              </a:ext>
            </a:extLst>
          </p:cNvPr>
          <p:cNvSpPr txBox="1"/>
          <p:nvPr/>
        </p:nvSpPr>
        <p:spPr>
          <a:xfrm>
            <a:off x="5085952"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3157788"/>
          </a:xfrm>
          <a:prstGeom prst="rect">
            <a:avLst/>
          </a:prstGeom>
          <a:noFill/>
        </p:spPr>
        <p:txBody>
          <a:bodyPr wrap="square">
            <a:spAutoFit/>
          </a:bodyPr>
          <a:lstStyle/>
          <a:p>
            <a:pPr algn="justLow" rtl="1">
              <a:lnSpc>
                <a:spcPct val="140000"/>
              </a:lnSpc>
            </a:pP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این ویژگی به ناشران امکان می‌دهد تا نشریات چندبخشی و موضوعی ایجاد کنند، شکاف‌های موجود در نشر علمی کشور را پر کنند و مدیریت فرآیندهای نشر را به شکلی سازمان‌یافته و تخصصی انجام دهند.</a:t>
            </a:r>
          </a:p>
          <a:p>
            <a:pPr algn="justLow" rtl="1">
              <a:lnSpc>
                <a:spcPct val="140000"/>
              </a:lnSpc>
            </a:pP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علاوه بر ان اداره دقیق روند گردش مقالات و ویرایش و </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آماده سازی </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متن </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آنها</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 زمینه لازم برای داشتن </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نشریه‌ای </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استاندارد که قابلیت ورود به </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نمایه های بین‌المللی </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را داشته باشد فراهم می‌شود .</a:t>
            </a:r>
          </a:p>
        </p:txBody>
      </p:sp>
      <p:sp>
        <p:nvSpPr>
          <p:cNvPr id="17" name="TextBox 16">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18" name="Picture 17">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Tree>
    <p:extLst>
      <p:ext uri="{BB962C8B-B14F-4D97-AF65-F5344CB8AC3E}">
        <p14:creationId xmlns:p14="http://schemas.microsoft.com/office/powerpoint/2010/main" val="2673683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4315027"/>
          </a:xfrm>
          <a:prstGeom prst="rect">
            <a:avLst/>
          </a:prstGeom>
          <a:noFill/>
        </p:spPr>
        <p:txBody>
          <a:bodyPr wrap="square">
            <a:spAutoFit/>
          </a:bodyPr>
          <a:lstStyle/>
          <a:p>
            <a:pPr algn="justLow" rtl="1">
              <a:lnSpc>
                <a:spcPct val="140000"/>
              </a:lnSpc>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دارای سطوح بالای امنیت است و از پروتکل‌های رمزگذاری برای حفظ محرمانگی داده‌ها و ارتباطات بین نویسندگان، ویراستاران و داوران استفاده می‌کند. همچنین سیستم‌های پشتیبانی از داده‌های پشتیبان و بازیابی اطلاعات نیز فراهم شده </a:t>
            </a:r>
            <a:r>
              <a:rPr lang="fa-IR" sz="2800" kern="100" dirty="0"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است</a:t>
            </a: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 </a:t>
            </a:r>
            <a:r>
              <a:rPr lang="fa-IR" sz="28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که </a:t>
            </a: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امکان بازگردانی سریع و امن اطلاعات را در صورت بروز اختلال یا خرابی فراهم می‌کند. این </a:t>
            </a:r>
            <a:r>
              <a:rPr lang="fa-IR" sz="28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ویژگی‌ها پایداری </a:t>
            </a: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و تداوم فرآیندهای نشر علمی را تضمین </a:t>
            </a:r>
            <a:r>
              <a:rPr lang="fa-IR" sz="28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می‌کنند. </a:t>
            </a:r>
            <a:endParaRPr lang="en-US"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5B197B09-A7B6-40D6-A57F-2D9AD30FAC07}"/>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E7417131-9B4C-BFB1-3E1C-918DA4B68BB1}"/>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BB1D48C5-C207-ABF4-4743-5317E42351F9}"/>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C5F20AA8-CCDA-9864-5E74-3D8DD7CC4FF6}"/>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9ECB08BD-2F7A-E953-FBF6-7C552F3F0199}"/>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01B90591-41E4-6FA5-0C21-07F96822013B}"/>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0" name="TextBox 19">
            <a:extLst>
              <a:ext uri="{FF2B5EF4-FFF2-40B4-BE49-F238E27FC236}">
                <a16:creationId xmlns:a16="http://schemas.microsoft.com/office/drawing/2014/main" id="{5121A77C-7E9C-3231-985C-F8B2737E2A61}"/>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73938838-645E-6F4C-86B7-477F656FFED0}"/>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47D7390B-261F-3FF2-40EF-8BE03D29C21F}"/>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91F24F42-D43E-19AA-B90A-E84E70719F5D}"/>
              </a:ext>
            </a:extLst>
          </p:cNvPr>
          <p:cNvSpPr txBox="1"/>
          <p:nvPr/>
        </p:nvSpPr>
        <p:spPr>
          <a:xfrm>
            <a:off x="5454139"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70C4A4DB-C138-C614-40E0-E4E7A0B77528}"/>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C43B035C-9C58-D9F8-BC33-955D1D1AFB6B}"/>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C7581BA4-BBB2-A1A5-49E5-7B293F7E0D2B}"/>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19749146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3970318"/>
          </a:xfrm>
          <a:prstGeom prst="rect">
            <a:avLst/>
          </a:prstGeom>
          <a:noFill/>
        </p:spPr>
        <p:txBody>
          <a:bodyPr wrap="square">
            <a:spAutoFit/>
          </a:bodyPr>
          <a:lstStyle/>
          <a:p>
            <a:pPr algn="justLow" rtl="1">
              <a:lnSpc>
                <a:spcPct val="150000"/>
              </a:lnSpc>
            </a:pP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با استانداردهای مختلف نمایه‌سازی و متادیتا مانند </a:t>
            </a:r>
            <a:r>
              <a:rPr lang="en-US"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Dublin Core </a:t>
            </a: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و سایر استانداردهای بین‌المللی سازگار است که </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باعث </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یکپارچگی داده‌ها، افزایش قابلیت بازیابی مقالات و تسهیل اشتراک‌گذاری اطلاعات علمی می‌شود. ناشران و پژوهشگران می‌توانند اطمینان داشته باشند که محتوای علمی آنها با استانداردهای بین‌المللی همخوانی دارد و می‌تواند به آسانی در پژوهش‌ها و تحلیل‌های علمی مورد استفاده قرار گیرد، که این امر به ارتقای اثرگذاری و دیده‌شدن مقالات در سطح جهانی کمک می‌کند</a:t>
            </a:r>
            <a:endParaRPr lang="en-US" sz="2400"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29611D56-88DC-0672-ADF2-B6FDB79364C9}"/>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5B1FEBFB-A1B6-D9F8-EFD3-8DDF15002324}"/>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E72EF31D-C274-0545-A2E2-D5A38CD7D0CA}"/>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B5DF20AA-9EEC-FF2E-F238-75A0F781C45D}"/>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293E0532-98F8-808C-8F59-7E646748C5A5}"/>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0C93E9F9-EE79-2F45-C452-784194BF0EF5}"/>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27AAD444-5315-2F51-2970-0D218FEA6655}"/>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8DB0A2F9-AD9E-85CA-CD91-8F348D067C72}"/>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0BCFB503-58FC-D37F-DA83-533D9379F617}"/>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B80227E1-7DA5-B249-F276-BAC86DD9D4EC}"/>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C5B8F111-D09B-3E1E-C710-366DF1E5BEE0}"/>
              </a:ext>
            </a:extLst>
          </p:cNvPr>
          <p:cNvSpPr txBox="1"/>
          <p:nvPr/>
        </p:nvSpPr>
        <p:spPr>
          <a:xfrm>
            <a:off x="5756514"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B66DA228-44A9-3FC9-F237-B622EA1D4F39}"/>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EB9D17C1-9991-EA75-9166-6EFBA06D3E3B}"/>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21457311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3431709"/>
          </a:xfrm>
          <a:prstGeom prst="rect">
            <a:avLst/>
          </a:prstGeom>
          <a:noFill/>
        </p:spPr>
        <p:txBody>
          <a:bodyPr wrap="square">
            <a:spAutoFit/>
          </a:bodyPr>
          <a:lstStyle/>
          <a:p>
            <a:pPr marL="0" marR="0" algn="justLow" rtl="1">
              <a:lnSpc>
                <a:spcPct val="20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به سردبیران و مدیران نشریات این امکان را می‌دهد که از طریق ابزارهای گزارش‌دهی، آماری از تعداد مقالات ارسال شده، داوری‌ها، پذیرش‌ها، و همچنین عملکرد نشریه خود در بازه‌های زمانی مختلف داشته باشند.</a:t>
            </a:r>
            <a:endParaRPr lang="en-US" sz="2400"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DEC80078-BEE0-02E7-26D1-6FD706E24BFD}"/>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A21ECEE3-94DF-238A-2498-EBC698F5B872}"/>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212DF966-6743-6DCC-0718-8726279D7661}"/>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698586F4-3ED5-F000-8BC3-BF8C7D1EF059}"/>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F9C0360E-7FB2-713E-606A-77F551AC7941}"/>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0AFEEABA-17CF-D8C5-1300-4C88DD585C8B}"/>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23FAE212-97FC-65B0-3C9D-AAB9BB06A8F0}"/>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B537032D-1BB9-85F6-D176-F5243BE1F581}"/>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331FB60C-8E0C-47EB-673E-93207EF5C1AD}"/>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5EE0F131-749E-4BEF-1D5C-3BBC8CBEE461}"/>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81768174-2F99-4B4E-94B8-C5EAAC6ACF0B}"/>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2FF28E1F-3EE9-FE61-B160-B1479CBFD4D7}"/>
              </a:ext>
            </a:extLst>
          </p:cNvPr>
          <p:cNvSpPr txBox="1"/>
          <p:nvPr/>
        </p:nvSpPr>
        <p:spPr>
          <a:xfrm>
            <a:off x="5454139"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49EE91AD-BE36-966F-04E0-B3AAE3DEE312}"/>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pic>
        <p:nvPicPr>
          <p:cNvPr id="31" name="Picture 30">
            <a:extLst>
              <a:ext uri="{FF2B5EF4-FFF2-40B4-BE49-F238E27FC236}">
                <a16:creationId xmlns:a16="http://schemas.microsoft.com/office/drawing/2014/main" id="{9BB93655-B587-D4C5-99A2-17769A811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9041278" y="3709282"/>
            <a:ext cx="12733867" cy="7162800"/>
          </a:xfrm>
          <a:prstGeom prst="rect">
            <a:avLst/>
          </a:prstGeom>
        </p:spPr>
      </p:pic>
      <p:sp>
        <p:nvSpPr>
          <p:cNvPr id="32" name="TextBox 31">
            <a:extLst>
              <a:ext uri="{FF2B5EF4-FFF2-40B4-BE49-F238E27FC236}">
                <a16:creationId xmlns:a16="http://schemas.microsoft.com/office/drawing/2014/main" id="{69F9D68E-D69E-88A8-DB74-661B2293790C}"/>
              </a:ext>
            </a:extLst>
          </p:cNvPr>
          <p:cNvSpPr txBox="1"/>
          <p:nvPr/>
        </p:nvSpPr>
        <p:spPr>
          <a:xfrm>
            <a:off x="-4755331" y="2969658"/>
            <a:ext cx="4161971" cy="769441"/>
          </a:xfrm>
          <a:prstGeom prst="rect">
            <a:avLst/>
          </a:prstGeom>
          <a:noFill/>
        </p:spPr>
        <p:txBody>
          <a:bodyPr wrap="square">
            <a:spAutoFit/>
          </a:bodyPr>
          <a:lstStyle/>
          <a:p>
            <a:r>
              <a:rPr lang="fa-IR" sz="4400" kern="100" dirty="0">
                <a:solidFill>
                  <a:schemeClr val="bg2"/>
                </a:solidFill>
                <a:latin typeface="Times New Roman" panose="02020603050405020304" pitchFamily="18" charset="0"/>
                <a:cs typeface="B Nazanin" panose="00000400000000000000" pitchFamily="2" charset="-78"/>
              </a:rPr>
              <a:t>ویژگی‌های اختصاصی</a:t>
            </a:r>
            <a:endParaRPr lang="en-US" sz="4400" dirty="0">
              <a:solidFill>
                <a:schemeClr val="bg2"/>
              </a:solidFill>
            </a:endParaRPr>
          </a:p>
        </p:txBody>
      </p:sp>
    </p:spTree>
    <p:extLst>
      <p:ext uri="{BB962C8B-B14F-4D97-AF65-F5344CB8AC3E}">
        <p14:creationId xmlns:p14="http://schemas.microsoft.com/office/powerpoint/2010/main" val="4513829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60FCC46-1ADD-43F0-BE3F-213C26BD9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092829" y="4040320"/>
            <a:ext cx="12733867" cy="7162800"/>
          </a:xfrm>
          <a:prstGeom prst="rect">
            <a:avLst/>
          </a:prstGeom>
        </p:spPr>
      </p:pic>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19" name="Picture 18">
            <a:extLst>
              <a:ext uri="{FF2B5EF4-FFF2-40B4-BE49-F238E27FC236}">
                <a16:creationId xmlns:a16="http://schemas.microsoft.com/office/drawing/2014/main" id="{DA1F5AEF-372D-4044-A41B-5806EED009B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8" name="TextBox 7">
            <a:extLst>
              <a:ext uri="{FF2B5EF4-FFF2-40B4-BE49-F238E27FC236}">
                <a16:creationId xmlns:a16="http://schemas.microsoft.com/office/drawing/2014/main" id="{90F1AD86-204E-0295-E490-B43943AFA136}"/>
              </a:ext>
            </a:extLst>
          </p:cNvPr>
          <p:cNvSpPr txBox="1"/>
          <p:nvPr/>
        </p:nvSpPr>
        <p:spPr>
          <a:xfrm>
            <a:off x="94132" y="3312100"/>
            <a:ext cx="4161971" cy="769441"/>
          </a:xfrm>
          <a:prstGeom prst="rect">
            <a:avLst/>
          </a:prstGeom>
          <a:noFill/>
        </p:spPr>
        <p:txBody>
          <a:bodyPr wrap="square">
            <a:spAutoFit/>
          </a:bodyPr>
          <a:lstStyle/>
          <a:p>
            <a:r>
              <a:rPr lang="fa-IR" sz="4400" kern="100" dirty="0">
                <a:solidFill>
                  <a:schemeClr val="bg2"/>
                </a:solidFill>
                <a:latin typeface="Times New Roman" panose="02020603050405020304" pitchFamily="18" charset="0"/>
                <a:cs typeface="B Nazanin" panose="00000400000000000000" pitchFamily="2" charset="-78"/>
              </a:rPr>
              <a:t>ویژگی‌های اختصاصی</a:t>
            </a:r>
            <a:endParaRPr lang="en-US" sz="4400" dirty="0">
              <a:solidFill>
                <a:schemeClr val="bg2"/>
              </a:solidFill>
            </a:endParaRPr>
          </a:p>
        </p:txBody>
      </p:sp>
      <p:sp>
        <p:nvSpPr>
          <p:cNvPr id="9" name="Rectangle 8">
            <a:extLst>
              <a:ext uri="{FF2B5EF4-FFF2-40B4-BE49-F238E27FC236}">
                <a16:creationId xmlns:a16="http://schemas.microsoft.com/office/drawing/2014/main" id="{C8B2C469-2627-FABB-7E2A-DE48087DBD6C}"/>
              </a:ext>
            </a:extLst>
          </p:cNvPr>
          <p:cNvSpPr/>
          <p:nvPr/>
        </p:nvSpPr>
        <p:spPr>
          <a:xfrm>
            <a:off x="12668393"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9187448-33D1-A891-C8A5-843E2C48C338}"/>
              </a:ext>
            </a:extLst>
          </p:cNvPr>
          <p:cNvSpPr txBox="1"/>
          <p:nvPr/>
        </p:nvSpPr>
        <p:spPr>
          <a:xfrm>
            <a:off x="13770131"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1" name="TextBox 10">
            <a:extLst>
              <a:ext uri="{FF2B5EF4-FFF2-40B4-BE49-F238E27FC236}">
                <a16:creationId xmlns:a16="http://schemas.microsoft.com/office/drawing/2014/main" id="{86485625-9F7F-6C6F-BC9C-9448248574ED}"/>
              </a:ext>
            </a:extLst>
          </p:cNvPr>
          <p:cNvSpPr txBox="1"/>
          <p:nvPr/>
        </p:nvSpPr>
        <p:spPr>
          <a:xfrm>
            <a:off x="13770131"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3" name="TextBox 12">
            <a:extLst>
              <a:ext uri="{FF2B5EF4-FFF2-40B4-BE49-F238E27FC236}">
                <a16:creationId xmlns:a16="http://schemas.microsoft.com/office/drawing/2014/main" id="{E59A9CAD-2213-9CB9-C66B-F086051DAA94}"/>
              </a:ext>
            </a:extLst>
          </p:cNvPr>
          <p:cNvSpPr txBox="1"/>
          <p:nvPr/>
        </p:nvSpPr>
        <p:spPr>
          <a:xfrm>
            <a:off x="13770131"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4" name="TextBox 13">
            <a:extLst>
              <a:ext uri="{FF2B5EF4-FFF2-40B4-BE49-F238E27FC236}">
                <a16:creationId xmlns:a16="http://schemas.microsoft.com/office/drawing/2014/main" id="{73742951-45D6-6B01-D387-EC860BBC6E7B}"/>
              </a:ext>
            </a:extLst>
          </p:cNvPr>
          <p:cNvSpPr txBox="1"/>
          <p:nvPr/>
        </p:nvSpPr>
        <p:spPr>
          <a:xfrm>
            <a:off x="12702366"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5" name="TextBox 14">
            <a:extLst>
              <a:ext uri="{FF2B5EF4-FFF2-40B4-BE49-F238E27FC236}">
                <a16:creationId xmlns:a16="http://schemas.microsoft.com/office/drawing/2014/main" id="{90DE8347-4710-55AD-ADE9-7BE6F3C6C753}"/>
              </a:ext>
            </a:extLst>
          </p:cNvPr>
          <p:cNvSpPr txBox="1"/>
          <p:nvPr/>
        </p:nvSpPr>
        <p:spPr>
          <a:xfrm>
            <a:off x="13741046"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6" name="TextBox 15">
            <a:extLst>
              <a:ext uri="{FF2B5EF4-FFF2-40B4-BE49-F238E27FC236}">
                <a16:creationId xmlns:a16="http://schemas.microsoft.com/office/drawing/2014/main" id="{04AD4985-A17F-A327-62CD-C8C1B16D4BF7}"/>
              </a:ext>
            </a:extLst>
          </p:cNvPr>
          <p:cNvSpPr txBox="1"/>
          <p:nvPr/>
        </p:nvSpPr>
        <p:spPr>
          <a:xfrm>
            <a:off x="12702366"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94E03B9E-8943-8C10-5B19-392A40DBF924}"/>
              </a:ext>
            </a:extLst>
          </p:cNvPr>
          <p:cNvSpPr txBox="1"/>
          <p:nvPr/>
        </p:nvSpPr>
        <p:spPr>
          <a:xfrm>
            <a:off x="12347730"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689BA945-CB35-48E7-AECA-E3F1084364D0}"/>
              </a:ext>
            </a:extLst>
          </p:cNvPr>
          <p:cNvSpPr txBox="1"/>
          <p:nvPr/>
        </p:nvSpPr>
        <p:spPr>
          <a:xfrm>
            <a:off x="13770131"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EB443D48-674C-BAE0-42D3-B47A0960101E}"/>
              </a:ext>
            </a:extLst>
          </p:cNvPr>
          <p:cNvSpPr txBox="1"/>
          <p:nvPr/>
        </p:nvSpPr>
        <p:spPr>
          <a:xfrm>
            <a:off x="12733035"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EC2382C0-4E0E-11DA-080D-328B5720EB78}"/>
              </a:ext>
            </a:extLst>
          </p:cNvPr>
          <p:cNvSpPr txBox="1"/>
          <p:nvPr/>
        </p:nvSpPr>
        <p:spPr>
          <a:xfrm>
            <a:off x="12733035"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6D142A8D-B876-5CD5-7B2C-7B03554E5BB7}"/>
              </a:ext>
            </a:extLst>
          </p:cNvPr>
          <p:cNvSpPr txBox="1"/>
          <p:nvPr/>
        </p:nvSpPr>
        <p:spPr>
          <a:xfrm>
            <a:off x="12731451"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B1B8B6D5-3AF4-AD63-0121-B59BC94806BA}"/>
              </a:ext>
            </a:extLst>
          </p:cNvPr>
          <p:cNvSpPr txBox="1"/>
          <p:nvPr/>
        </p:nvSpPr>
        <p:spPr>
          <a:xfrm>
            <a:off x="10737028"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2C34356C-5E67-0D38-73F2-214873A47183}"/>
              </a:ext>
            </a:extLst>
          </p:cNvPr>
          <p:cNvSpPr txBox="1"/>
          <p:nvPr/>
        </p:nvSpPr>
        <p:spPr>
          <a:xfrm>
            <a:off x="13312918"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
        <p:nvSpPr>
          <p:cNvPr id="40" name="TextBox 39">
            <a:extLst>
              <a:ext uri="{FF2B5EF4-FFF2-40B4-BE49-F238E27FC236}">
                <a16:creationId xmlns:a16="http://schemas.microsoft.com/office/drawing/2014/main" id="{92F8EA1B-B9A5-2750-8C81-7DD47647C3EC}"/>
              </a:ext>
            </a:extLst>
          </p:cNvPr>
          <p:cNvSpPr txBox="1"/>
          <p:nvPr/>
        </p:nvSpPr>
        <p:spPr>
          <a:xfrm>
            <a:off x="13352108"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2" name="TextBox 1">
            <a:extLst>
              <a:ext uri="{FF2B5EF4-FFF2-40B4-BE49-F238E27FC236}">
                <a16:creationId xmlns:a16="http://schemas.microsoft.com/office/drawing/2014/main" id="{E0685DE8-FE16-E7BB-89F7-EE37385C569A}"/>
              </a:ext>
            </a:extLst>
          </p:cNvPr>
          <p:cNvSpPr txBox="1"/>
          <p:nvPr/>
        </p:nvSpPr>
        <p:spPr>
          <a:xfrm>
            <a:off x="8344878" y="727225"/>
            <a:ext cx="3384096" cy="388568"/>
          </a:xfrm>
          <a:prstGeom prst="rect">
            <a:avLst/>
          </a:prstGeom>
          <a:noFill/>
        </p:spPr>
        <p:txBody>
          <a:bodyPr wrap="square">
            <a:spAutoFit/>
          </a:bodyPr>
          <a:lstStyle/>
          <a:p>
            <a:pPr algn="justLow" rtl="1">
              <a:lnSpc>
                <a:spcPct val="150000"/>
              </a:lnSpc>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solidFill>
                  <a:srgbClr val="FFFFFF"/>
                </a:solidFill>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76F74B60-1D5B-CB89-D7CC-15EEBD744195}"/>
              </a:ext>
            </a:extLst>
          </p:cNvPr>
          <p:cNvSpPr txBox="1"/>
          <p:nvPr/>
        </p:nvSpPr>
        <p:spPr>
          <a:xfrm>
            <a:off x="7836857" y="1157539"/>
            <a:ext cx="3384096" cy="388568"/>
          </a:xfrm>
          <a:prstGeom prst="rect">
            <a:avLst/>
          </a:prstGeom>
          <a:noFill/>
        </p:spPr>
        <p:txBody>
          <a:bodyPr wrap="square">
            <a:spAutoFit/>
          </a:bodyPr>
          <a:lstStyle/>
          <a:p>
            <a:pPr algn="justLow" rtl="1">
              <a:lnSpc>
                <a:spcPct val="150000"/>
              </a:lnSpc>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solidFill>
                  <a:srgbClr val="FFFFFF"/>
                </a:solidFill>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318B379F-B954-238C-C622-0EBD34699E33}"/>
              </a:ext>
            </a:extLst>
          </p:cNvPr>
          <p:cNvSpPr txBox="1"/>
          <p:nvPr/>
        </p:nvSpPr>
        <p:spPr>
          <a:xfrm>
            <a:off x="7350627" y="1587853"/>
            <a:ext cx="3384096" cy="388568"/>
          </a:xfrm>
          <a:prstGeom prst="rect">
            <a:avLst/>
          </a:prstGeom>
          <a:noFill/>
        </p:spPr>
        <p:txBody>
          <a:bodyPr wrap="square">
            <a:spAutoFit/>
          </a:bodyPr>
          <a:lstStyle/>
          <a:p>
            <a:pPr algn="justLow" rtl="1">
              <a:lnSpc>
                <a:spcPct val="150000"/>
              </a:lnSpc>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solidFill>
                  <a:srgbClr val="FFFFFF"/>
                </a:solidFill>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3A968546-2E8A-C48C-AC33-B10B174D2DB1}"/>
              </a:ext>
            </a:extLst>
          </p:cNvPr>
          <p:cNvSpPr txBox="1"/>
          <p:nvPr/>
        </p:nvSpPr>
        <p:spPr>
          <a:xfrm>
            <a:off x="3987214" y="3673984"/>
            <a:ext cx="4422776" cy="388568"/>
          </a:xfrm>
          <a:prstGeom prst="rect">
            <a:avLst/>
          </a:prstGeom>
          <a:noFill/>
        </p:spPr>
        <p:txBody>
          <a:bodyPr wrap="square">
            <a:spAutoFit/>
          </a:bodyPr>
          <a:lstStyle/>
          <a:p>
            <a:pPr algn="justLow" rtl="1">
              <a:lnSpc>
                <a:spcPct val="150000"/>
              </a:lnSpc>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solidFill>
                  <a:srgbClr val="FFFFFF"/>
                </a:solidFill>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6" name="TextBox 5">
            <a:extLst>
              <a:ext uri="{FF2B5EF4-FFF2-40B4-BE49-F238E27FC236}">
                <a16:creationId xmlns:a16="http://schemas.microsoft.com/office/drawing/2014/main" id="{787C9ECB-C24E-C84E-3EAE-ACF93AB9A80D}"/>
              </a:ext>
            </a:extLst>
          </p:cNvPr>
          <p:cNvSpPr txBox="1"/>
          <p:nvPr/>
        </p:nvSpPr>
        <p:spPr>
          <a:xfrm>
            <a:off x="6829450" y="2020686"/>
            <a:ext cx="3384096" cy="388568"/>
          </a:xfrm>
          <a:prstGeom prst="rect">
            <a:avLst/>
          </a:prstGeom>
          <a:noFill/>
        </p:spPr>
        <p:txBody>
          <a:bodyPr wrap="square">
            <a:spAutoFit/>
          </a:bodyPr>
          <a:lstStyle/>
          <a:p>
            <a:pPr algn="justLow" rtl="1">
              <a:lnSpc>
                <a:spcPct val="150000"/>
              </a:lnSpc>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solidFill>
                  <a:srgbClr val="FFFFFF"/>
                </a:solidFill>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7" name="TextBox 6">
            <a:extLst>
              <a:ext uri="{FF2B5EF4-FFF2-40B4-BE49-F238E27FC236}">
                <a16:creationId xmlns:a16="http://schemas.microsoft.com/office/drawing/2014/main" id="{ACA79683-AA32-D891-A3D0-40B7D60F5B9F}"/>
              </a:ext>
            </a:extLst>
          </p:cNvPr>
          <p:cNvSpPr txBox="1"/>
          <p:nvPr/>
        </p:nvSpPr>
        <p:spPr>
          <a:xfrm>
            <a:off x="5292471" y="2382686"/>
            <a:ext cx="4422776" cy="388568"/>
          </a:xfrm>
          <a:prstGeom prst="rect">
            <a:avLst/>
          </a:prstGeom>
          <a:noFill/>
        </p:spPr>
        <p:txBody>
          <a:bodyPr wrap="square">
            <a:spAutoFit/>
          </a:bodyPr>
          <a:lstStyle/>
          <a:p>
            <a:pPr algn="justLow" rtl="1">
              <a:lnSpc>
                <a:spcPct val="150000"/>
              </a:lnSpc>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solidFill>
                  <a:srgbClr val="FFFFFF"/>
                </a:solidFill>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solidFill>
                  <a:srgbClr val="FFFFFF"/>
                </a:solidFill>
                <a:latin typeface="B Nazanin" panose="00000400000000000000" pitchFamily="2" charset="-78"/>
                <a:ea typeface="B Nazanin" panose="00000400000000000000" pitchFamily="2" charset="-78"/>
                <a:cs typeface="B Titr" panose="00000700000000000000" pitchFamily="2" charset="-78"/>
              </a:rPr>
              <a:t> </a:t>
            </a:r>
            <a:r>
              <a:rPr lang="en-US" sz="1400" b="1" kern="100" dirty="0">
                <a:solidFill>
                  <a:srgbClr val="FFFFFF"/>
                </a:solidFill>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solidFill>
                  <a:srgbClr val="FFFFFF"/>
                </a:solidFill>
                <a:latin typeface="B Nazanin" panose="00000400000000000000" pitchFamily="2" charset="-78"/>
                <a:ea typeface="B Nazanin" panose="00000400000000000000" pitchFamily="2" charset="-78"/>
                <a:cs typeface="B Titr" panose="00000700000000000000" pitchFamily="2" charset="-78"/>
              </a:rPr>
              <a:t> </a:t>
            </a:r>
            <a:r>
              <a:rPr lang="fa-IR" sz="1400" b="1" kern="100" dirty="0">
                <a:solidFill>
                  <a:srgbClr val="FFFFFF"/>
                </a:solidFill>
                <a:latin typeface="B Nazanin" panose="00000400000000000000" pitchFamily="2" charset="-78"/>
                <a:ea typeface="B Nazanin" panose="00000400000000000000" pitchFamily="2" charset="-78"/>
                <a:cs typeface="B Titr" panose="00000700000000000000" pitchFamily="2" charset="-78"/>
              </a:rPr>
              <a:t>و </a:t>
            </a:r>
            <a:r>
              <a:rPr lang="en-US" sz="1400" b="1" kern="100" dirty="0">
                <a:solidFill>
                  <a:srgbClr val="FFFFFF"/>
                </a:solidFill>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solidFill>
                <a:srgbClr val="FFFFFF"/>
              </a:solidFill>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4" name="TextBox 23">
            <a:extLst>
              <a:ext uri="{FF2B5EF4-FFF2-40B4-BE49-F238E27FC236}">
                <a16:creationId xmlns:a16="http://schemas.microsoft.com/office/drawing/2014/main" id="{0784D1E0-817B-8DB4-C7D6-2CF78CD7E02F}"/>
              </a:ext>
            </a:extLst>
          </p:cNvPr>
          <p:cNvSpPr txBox="1"/>
          <p:nvPr/>
        </p:nvSpPr>
        <p:spPr>
          <a:xfrm>
            <a:off x="5529184" y="3246701"/>
            <a:ext cx="3384096" cy="388568"/>
          </a:xfrm>
          <a:prstGeom prst="rect">
            <a:avLst/>
          </a:prstGeom>
          <a:noFill/>
        </p:spPr>
        <p:txBody>
          <a:bodyPr wrap="square">
            <a:spAutoFit/>
          </a:bodyPr>
          <a:lstStyle/>
          <a:p>
            <a:pPr algn="justLow" rtl="1">
              <a:lnSpc>
                <a:spcPct val="150000"/>
              </a:lnSpc>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solidFill>
                  <a:srgbClr val="FFFFFF"/>
                </a:solidFill>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5" name="TextBox 24">
            <a:extLst>
              <a:ext uri="{FF2B5EF4-FFF2-40B4-BE49-F238E27FC236}">
                <a16:creationId xmlns:a16="http://schemas.microsoft.com/office/drawing/2014/main" id="{FEC791B9-7FD0-DD1F-24F6-52D853E91AD4}"/>
              </a:ext>
            </a:extLst>
          </p:cNvPr>
          <p:cNvSpPr txBox="1"/>
          <p:nvPr/>
        </p:nvSpPr>
        <p:spPr>
          <a:xfrm>
            <a:off x="4936597" y="2808847"/>
            <a:ext cx="4422776" cy="388568"/>
          </a:xfrm>
          <a:prstGeom prst="rect">
            <a:avLst/>
          </a:prstGeom>
          <a:noFill/>
        </p:spPr>
        <p:txBody>
          <a:bodyPr wrap="square">
            <a:spAutoFit/>
          </a:bodyPr>
          <a:lstStyle/>
          <a:p>
            <a:pPr algn="justLow" rtl="1">
              <a:lnSpc>
                <a:spcPct val="150000"/>
              </a:lnSpc>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solidFill>
                  <a:srgbClr val="FFFFFF"/>
                </a:solidFill>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6" name="TextBox 35">
            <a:extLst>
              <a:ext uri="{FF2B5EF4-FFF2-40B4-BE49-F238E27FC236}">
                <a16:creationId xmlns:a16="http://schemas.microsoft.com/office/drawing/2014/main" id="{BA7480C5-5864-1D8A-DE67-87A95257CD60}"/>
              </a:ext>
            </a:extLst>
          </p:cNvPr>
          <p:cNvSpPr txBox="1"/>
          <p:nvPr/>
        </p:nvSpPr>
        <p:spPr>
          <a:xfrm>
            <a:off x="3536713" y="4151548"/>
            <a:ext cx="4422776" cy="388568"/>
          </a:xfrm>
          <a:prstGeom prst="rect">
            <a:avLst/>
          </a:prstGeom>
          <a:noFill/>
        </p:spPr>
        <p:txBody>
          <a:bodyPr wrap="square">
            <a:spAutoFit/>
          </a:bodyPr>
          <a:lstStyle/>
          <a:p>
            <a:pPr algn="justLow" rtl="1">
              <a:lnSpc>
                <a:spcPct val="150000"/>
              </a:lnSpc>
            </a:pPr>
            <a:r>
              <a:rPr lang="fa-IR" sz="1400" b="1" kern="100" dirty="0">
                <a:solidFill>
                  <a:srgbClr val="FFFFFF"/>
                </a:solidFill>
                <a:cs typeface="B Titr" panose="00000700000000000000" pitchFamily="2" charset="-78"/>
              </a:rPr>
              <a:t>9. پشتیبانی از </a:t>
            </a:r>
            <a:r>
              <a:rPr lang="en-US" sz="1400" b="1" kern="100" dirty="0">
                <a:solidFill>
                  <a:srgbClr val="FFFFFF"/>
                </a:solidFill>
                <a:cs typeface="B Titr" panose="00000700000000000000" pitchFamily="2" charset="-78"/>
              </a:rPr>
              <a:t>DOI </a:t>
            </a:r>
            <a:r>
              <a:rPr lang="fa-IR" sz="1400" b="1" kern="100" dirty="0">
                <a:solidFill>
                  <a:srgbClr val="FFFFFF"/>
                </a:solidFill>
                <a:cs typeface="B Titr" panose="00000700000000000000" pitchFamily="2" charset="-78"/>
              </a:rPr>
              <a:t>و </a:t>
            </a:r>
            <a:r>
              <a:rPr lang="en-US" sz="1400" b="1" kern="100" dirty="0">
                <a:solidFill>
                  <a:srgbClr val="FFFFFF"/>
                </a:solidFill>
                <a:cs typeface="B Titr" panose="00000700000000000000" pitchFamily="2" charset="-78"/>
              </a:rPr>
              <a:t> </a:t>
            </a:r>
            <a:r>
              <a:rPr lang="en-US" sz="1400" b="1" kern="100" dirty="0" err="1">
                <a:solidFill>
                  <a:srgbClr val="FFFFFF"/>
                </a:solidFill>
                <a:cs typeface="B Titr" panose="00000700000000000000" pitchFamily="2" charset="-78"/>
              </a:rPr>
              <a:t>CrossMark</a:t>
            </a:r>
            <a:r>
              <a:rPr lang="en-US" sz="1400" b="1" kern="100" dirty="0">
                <a:solidFill>
                  <a:srgbClr val="FFFFFF"/>
                </a:solidFill>
                <a:cs typeface="B Titr" panose="00000700000000000000" pitchFamily="2" charset="-78"/>
              </a:rPr>
              <a:t> </a:t>
            </a:r>
            <a:r>
              <a:rPr lang="fa-IR" sz="1400" b="1" kern="100" dirty="0">
                <a:solidFill>
                  <a:srgbClr val="FFFFFF"/>
                </a:solidFill>
                <a:cs typeface="B Titr" panose="00000700000000000000" pitchFamily="2" charset="-78"/>
              </a:rPr>
              <a:t>شرکت </a:t>
            </a:r>
            <a:r>
              <a:rPr lang="en-US" sz="1400" b="1" kern="100" dirty="0" err="1">
                <a:solidFill>
                  <a:srgbClr val="FFFFFF"/>
                </a:solidFill>
                <a:cs typeface="B Titr" panose="00000700000000000000" pitchFamily="2" charset="-78"/>
              </a:rPr>
              <a:t>CrossRef</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7" name="TextBox 36">
            <a:extLst>
              <a:ext uri="{FF2B5EF4-FFF2-40B4-BE49-F238E27FC236}">
                <a16:creationId xmlns:a16="http://schemas.microsoft.com/office/drawing/2014/main" id="{20B01D3D-E274-754E-7CCE-F0701037F1F5}"/>
              </a:ext>
            </a:extLst>
          </p:cNvPr>
          <p:cNvSpPr txBox="1"/>
          <p:nvPr/>
        </p:nvSpPr>
        <p:spPr>
          <a:xfrm>
            <a:off x="2965431" y="4578831"/>
            <a:ext cx="4422776" cy="388568"/>
          </a:xfrm>
          <a:prstGeom prst="rect">
            <a:avLst/>
          </a:prstGeom>
          <a:noFill/>
        </p:spPr>
        <p:txBody>
          <a:bodyPr wrap="square">
            <a:spAutoFit/>
          </a:bodyPr>
          <a:lstStyle/>
          <a:p>
            <a:pPr algn="justLow" rtl="1">
              <a:lnSpc>
                <a:spcPct val="150000"/>
              </a:lnSpc>
            </a:pPr>
            <a:r>
              <a:rPr lang="fa-IR" sz="1400" b="1" kern="100" dirty="0">
                <a:solidFill>
                  <a:srgbClr val="FFFFFF"/>
                </a:solidFill>
                <a:cs typeface="B Titr" panose="00000700000000000000" pitchFamily="2" charset="-78"/>
              </a:rPr>
              <a:t>۱0. تغییرات ظاهری صفحه هیئت تحریریه و سایر صفحات</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9C1417AD-8DB3-E069-72D4-96BC7A3B7949}"/>
              </a:ext>
            </a:extLst>
          </p:cNvPr>
          <p:cNvSpPr txBox="1"/>
          <p:nvPr/>
        </p:nvSpPr>
        <p:spPr>
          <a:xfrm>
            <a:off x="2584828" y="4972803"/>
            <a:ext cx="4422776" cy="388568"/>
          </a:xfrm>
          <a:prstGeom prst="rect">
            <a:avLst/>
          </a:prstGeom>
          <a:noFill/>
        </p:spPr>
        <p:txBody>
          <a:bodyPr wrap="square">
            <a:spAutoFit/>
          </a:bodyPr>
          <a:lstStyle/>
          <a:p>
            <a:pPr algn="justLow" rtl="1">
              <a:lnSpc>
                <a:spcPct val="150000"/>
              </a:lnSpc>
            </a:pPr>
            <a:r>
              <a:rPr lang="fa-IR" sz="1400" b="1" kern="100" dirty="0">
                <a:solidFill>
                  <a:srgbClr val="FFFFFF"/>
                </a:solidFill>
                <a:cs typeface="B Titr" panose="00000700000000000000" pitchFamily="2" charset="-78"/>
              </a:rPr>
              <a:t>۱1. اضافه شدن نوع مقاله</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2" name="TextBox 31">
            <a:extLst>
              <a:ext uri="{FF2B5EF4-FFF2-40B4-BE49-F238E27FC236}">
                <a16:creationId xmlns:a16="http://schemas.microsoft.com/office/drawing/2014/main" id="{7A01CE4A-9B48-EAAF-C913-10EE722267BB}"/>
              </a:ext>
            </a:extLst>
          </p:cNvPr>
          <p:cNvSpPr txBox="1"/>
          <p:nvPr/>
        </p:nvSpPr>
        <p:spPr>
          <a:xfrm>
            <a:off x="2013546" y="5400086"/>
            <a:ext cx="4422776" cy="388568"/>
          </a:xfrm>
          <a:prstGeom prst="rect">
            <a:avLst/>
          </a:prstGeom>
          <a:noFill/>
        </p:spPr>
        <p:txBody>
          <a:bodyPr wrap="square">
            <a:spAutoFit/>
          </a:bodyPr>
          <a:lstStyle/>
          <a:p>
            <a:pPr algn="justLow" rtl="1">
              <a:lnSpc>
                <a:spcPct val="150000"/>
              </a:lnSpc>
            </a:pPr>
            <a:r>
              <a:rPr lang="fa-IR" sz="1400" b="1" kern="100" dirty="0">
                <a:solidFill>
                  <a:srgbClr val="FFFFFF"/>
                </a:solidFill>
                <a:cs typeface="B Titr" panose="00000700000000000000" pitchFamily="2" charset="-78"/>
              </a:rPr>
              <a:t>۱2. قابلیت شخصی‌سازی بالا</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3" name="TextBox 32">
            <a:extLst>
              <a:ext uri="{FF2B5EF4-FFF2-40B4-BE49-F238E27FC236}">
                <a16:creationId xmlns:a16="http://schemas.microsoft.com/office/drawing/2014/main" id="{1B9772BA-9097-EF5F-3A22-3D6D6FE2A0E2}"/>
              </a:ext>
            </a:extLst>
          </p:cNvPr>
          <p:cNvSpPr txBox="1"/>
          <p:nvPr/>
        </p:nvSpPr>
        <p:spPr>
          <a:xfrm>
            <a:off x="1581439" y="5795735"/>
            <a:ext cx="4422776" cy="388568"/>
          </a:xfrm>
          <a:prstGeom prst="rect">
            <a:avLst/>
          </a:prstGeom>
          <a:noFill/>
        </p:spPr>
        <p:txBody>
          <a:bodyPr wrap="square">
            <a:spAutoFit/>
          </a:bodyPr>
          <a:lstStyle/>
          <a:p>
            <a:pPr algn="justLow" rtl="1">
              <a:lnSpc>
                <a:spcPct val="150000"/>
              </a:lnSpc>
            </a:pPr>
            <a:r>
              <a:rPr lang="fa-IR" sz="1400" b="1" kern="100" dirty="0">
                <a:solidFill>
                  <a:srgbClr val="FFFFFF"/>
                </a:solidFill>
                <a:cs typeface="B Titr" panose="00000700000000000000" pitchFamily="2" charset="-78"/>
              </a:rPr>
              <a:t>۱3. نمایش ایمیل نویسنده مسئول در سایت</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7818836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100"/>
                                        <p:tgtEl>
                                          <p:spTgt spid="2">
                                            <p:txEl>
                                              <p:pRg st="0" end="0"/>
                                            </p:txEl>
                                          </p:spTgt>
                                        </p:tgtEl>
                                      </p:cBhvr>
                                    </p:animEffect>
                                    <p:anim calcmode="lin" valueType="num">
                                      <p:cBhvr>
                                        <p:cTn id="8" dur="11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1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fade">
                                      <p:cBhvr>
                                        <p:cTn id="42" dur="1000"/>
                                        <p:tgtEl>
                                          <p:spTgt spid="25">
                                            <p:txEl>
                                              <p:pRg st="0" end="0"/>
                                            </p:txEl>
                                          </p:spTgt>
                                        </p:tgtEl>
                                      </p:cBhvr>
                                    </p:animEffect>
                                    <p:anim calcmode="lin" valueType="num">
                                      <p:cBhvr>
                                        <p:cTn id="43"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Effect transition="in" filter="fade">
                                      <p:cBhvr>
                                        <p:cTn id="49" dur="1000"/>
                                        <p:tgtEl>
                                          <p:spTgt spid="24">
                                            <p:txEl>
                                              <p:pRg st="0" end="0"/>
                                            </p:txEl>
                                          </p:spTgt>
                                        </p:tgtEl>
                                      </p:cBhvr>
                                    </p:animEffect>
                                    <p:anim calcmode="lin" valueType="num">
                                      <p:cBhvr>
                                        <p:cTn id="5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Effect transition="in" filter="fade">
                                      <p:cBhvr>
                                        <p:cTn id="56" dur="1000"/>
                                        <p:tgtEl>
                                          <p:spTgt spid="5">
                                            <p:txEl>
                                              <p:pRg st="0" end="0"/>
                                            </p:txEl>
                                          </p:spTgt>
                                        </p:tgtEl>
                                      </p:cBhvr>
                                    </p:animEffect>
                                    <p:anim calcmode="lin" valueType="num">
                                      <p:cBhvr>
                                        <p:cTn id="5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6">
                                            <p:txEl>
                                              <p:pRg st="0" end="0"/>
                                            </p:txEl>
                                          </p:spTgt>
                                        </p:tgtEl>
                                        <p:attrNameLst>
                                          <p:attrName>style.visibility</p:attrName>
                                        </p:attrNameLst>
                                      </p:cBhvr>
                                      <p:to>
                                        <p:strVal val="visible"/>
                                      </p:to>
                                    </p:set>
                                    <p:animEffect transition="in" filter="fade">
                                      <p:cBhvr>
                                        <p:cTn id="63" dur="1000"/>
                                        <p:tgtEl>
                                          <p:spTgt spid="36">
                                            <p:txEl>
                                              <p:pRg st="0" end="0"/>
                                            </p:txEl>
                                          </p:spTgt>
                                        </p:tgtEl>
                                      </p:cBhvr>
                                    </p:animEffect>
                                    <p:anim calcmode="lin" valueType="num">
                                      <p:cBhvr>
                                        <p:cTn id="64"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7">
                                            <p:txEl>
                                              <p:pRg st="0" end="0"/>
                                            </p:txEl>
                                          </p:spTgt>
                                        </p:tgtEl>
                                        <p:attrNameLst>
                                          <p:attrName>style.visibility</p:attrName>
                                        </p:attrNameLst>
                                      </p:cBhvr>
                                      <p:to>
                                        <p:strVal val="visible"/>
                                      </p:to>
                                    </p:set>
                                    <p:animEffect transition="in" filter="fade">
                                      <p:cBhvr>
                                        <p:cTn id="70" dur="1000"/>
                                        <p:tgtEl>
                                          <p:spTgt spid="37">
                                            <p:txEl>
                                              <p:pRg st="0" end="0"/>
                                            </p:txEl>
                                          </p:spTgt>
                                        </p:tgtEl>
                                      </p:cBhvr>
                                    </p:animEffect>
                                    <p:anim calcmode="lin" valueType="num">
                                      <p:cBhvr>
                                        <p:cTn id="71"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2">
                                            <p:txEl>
                                              <p:pRg st="0" end="0"/>
                                            </p:txEl>
                                          </p:spTgt>
                                        </p:tgtEl>
                                        <p:attrNameLst>
                                          <p:attrName>style.visibility</p:attrName>
                                        </p:attrNameLst>
                                      </p:cBhvr>
                                      <p:to>
                                        <p:strVal val="visible"/>
                                      </p:to>
                                    </p:set>
                                    <p:animEffect transition="in" filter="fade">
                                      <p:cBhvr>
                                        <p:cTn id="84" dur="1000"/>
                                        <p:tgtEl>
                                          <p:spTgt spid="32">
                                            <p:txEl>
                                              <p:pRg st="0" end="0"/>
                                            </p:txEl>
                                          </p:spTgt>
                                        </p:tgtEl>
                                      </p:cBhvr>
                                    </p:animEffect>
                                    <p:anim calcmode="lin" valueType="num">
                                      <p:cBhvr>
                                        <p:cTn id="85"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3">
                                            <p:txEl>
                                              <p:pRg st="0" end="0"/>
                                            </p:txEl>
                                          </p:spTgt>
                                        </p:tgtEl>
                                        <p:attrNameLst>
                                          <p:attrName>style.visibility</p:attrName>
                                        </p:attrNameLst>
                                      </p:cBhvr>
                                      <p:to>
                                        <p:strVal val="visible"/>
                                      </p:to>
                                    </p:set>
                                    <p:animEffect transition="in" filter="fade">
                                      <p:cBhvr>
                                        <p:cTn id="91" dur="1000"/>
                                        <p:tgtEl>
                                          <p:spTgt spid="33">
                                            <p:txEl>
                                              <p:pRg st="0" end="0"/>
                                            </p:txEl>
                                          </p:spTgt>
                                        </p:tgtEl>
                                      </p:cBhvr>
                                    </p:animEffect>
                                    <p:anim calcmode="lin" valueType="num">
                                      <p:cBhvr>
                                        <p:cTn id="92"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P spid="6" grpId="0" build="p"/>
      <p:bldP spid="7" grpId="0" build="p"/>
      <p:bldP spid="24" grpId="0" build="p"/>
      <p:bldP spid="25" grpId="0" build="p"/>
      <p:bldP spid="36" grpId="0" build="p"/>
      <p:bldP spid="37" grpId="0" build="p"/>
      <p:bldP spid="31" grpId="0" build="p"/>
      <p:bldP spid="32" grpId="0" build="p"/>
      <p:bldP spid="3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24" name="TextBox 23">
            <a:extLst>
              <a:ext uri="{FF2B5EF4-FFF2-40B4-BE49-F238E27FC236}">
                <a16:creationId xmlns:a16="http://schemas.microsoft.com/office/drawing/2014/main" id="{C4E29279-BBC9-4927-B8CF-E0EF0FC59DC0}"/>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2" name="TextBox 1">
            <a:extLst>
              <a:ext uri="{FF2B5EF4-FFF2-40B4-BE49-F238E27FC236}">
                <a16:creationId xmlns:a16="http://schemas.microsoft.com/office/drawing/2014/main" id="{626AB673-70A2-8AD7-ABB4-7908A61F1A4C}"/>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B547BC2A-04BB-8D29-3E38-B50A97F2440D}"/>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80E7E7EB-E2F5-5930-DB51-E29AC2EAE711}"/>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911AD79D-CBEB-F523-1AA9-27C5D92B6B3E}"/>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0" name="TextBox 19">
            <a:extLst>
              <a:ext uri="{FF2B5EF4-FFF2-40B4-BE49-F238E27FC236}">
                <a16:creationId xmlns:a16="http://schemas.microsoft.com/office/drawing/2014/main" id="{F8ECAB08-4D22-089A-8C72-382E71EEAA4D}"/>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35" name="TextBox 34">
            <a:extLst>
              <a:ext uri="{FF2B5EF4-FFF2-40B4-BE49-F238E27FC236}">
                <a16:creationId xmlns:a16="http://schemas.microsoft.com/office/drawing/2014/main" id="{9CB360EB-5EA5-E5BE-EEF4-50F6113D8490}"/>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8" name="TextBox 37">
            <a:extLst>
              <a:ext uri="{FF2B5EF4-FFF2-40B4-BE49-F238E27FC236}">
                <a16:creationId xmlns:a16="http://schemas.microsoft.com/office/drawing/2014/main" id="{89E8C949-3FD7-CB47-F1D9-0C50D20DCC7E}"/>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9" name="TextBox 38">
            <a:extLst>
              <a:ext uri="{FF2B5EF4-FFF2-40B4-BE49-F238E27FC236}">
                <a16:creationId xmlns:a16="http://schemas.microsoft.com/office/drawing/2014/main" id="{89E354CB-8234-F7C8-5681-57BCCF76576C}"/>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0" name="TextBox 39">
            <a:extLst>
              <a:ext uri="{FF2B5EF4-FFF2-40B4-BE49-F238E27FC236}">
                <a16:creationId xmlns:a16="http://schemas.microsoft.com/office/drawing/2014/main" id="{C0A638D2-63F6-541A-0CAD-4111AC793081}"/>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1" name="TextBox 40">
            <a:extLst>
              <a:ext uri="{FF2B5EF4-FFF2-40B4-BE49-F238E27FC236}">
                <a16:creationId xmlns:a16="http://schemas.microsoft.com/office/drawing/2014/main" id="{0C43FC78-201C-48E5-2737-61A87F910FDD}"/>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2" name="TextBox 41">
            <a:extLst>
              <a:ext uri="{FF2B5EF4-FFF2-40B4-BE49-F238E27FC236}">
                <a16:creationId xmlns:a16="http://schemas.microsoft.com/office/drawing/2014/main" id="{3ED7F37D-4E66-18D7-E8F9-B208EB7DB0D3}"/>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3" name="TextBox 42">
            <a:extLst>
              <a:ext uri="{FF2B5EF4-FFF2-40B4-BE49-F238E27FC236}">
                <a16:creationId xmlns:a16="http://schemas.microsoft.com/office/drawing/2014/main" id="{45793787-E14B-1047-C75D-14A92E57C451}"/>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4" name="TextBox 43">
            <a:extLst>
              <a:ext uri="{FF2B5EF4-FFF2-40B4-BE49-F238E27FC236}">
                <a16:creationId xmlns:a16="http://schemas.microsoft.com/office/drawing/2014/main" id="{7FE0198C-BEB6-A6AF-6689-0397FFC6A3E5}"/>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24668292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ED6639-BFD6-4121-B5D0-CA361B3EE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194"/>
            <a:ext cx="12192000" cy="6858000"/>
          </a:xfrm>
          <a:prstGeom prst="rect">
            <a:avLst/>
          </a:prstGeom>
        </p:spPr>
      </p:pic>
      <p:pic>
        <p:nvPicPr>
          <p:cNvPr id="8" name="Picture 7">
            <a:extLst>
              <a:ext uri="{FF2B5EF4-FFF2-40B4-BE49-F238E27FC236}">
                <a16:creationId xmlns:a16="http://schemas.microsoft.com/office/drawing/2014/main" id="{89A3DF6F-337F-4BA5-9CAD-25C0B5F15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99"/>
            <a:ext cx="12192000" cy="6858000"/>
          </a:xfrm>
          <a:prstGeom prst="rect">
            <a:avLst/>
          </a:prstGeom>
        </p:spPr>
      </p:pic>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3" name="Picture 2">
            <a:extLst>
              <a:ext uri="{FF2B5EF4-FFF2-40B4-BE49-F238E27FC236}">
                <a16:creationId xmlns:a16="http://schemas.microsoft.com/office/drawing/2014/main" id="{0AA130B1-7DC5-4B6A-B6BF-2685B7706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155361"/>
            <a:ext cx="12192000" cy="6858000"/>
          </a:xfrm>
          <a:prstGeom prst="rect">
            <a:avLst/>
          </a:prstGeom>
        </p:spPr>
      </p:pic>
      <p:sp>
        <p:nvSpPr>
          <p:cNvPr id="16" name="TextBox 15">
            <a:extLst>
              <a:ext uri="{FF2B5EF4-FFF2-40B4-BE49-F238E27FC236}">
                <a16:creationId xmlns:a16="http://schemas.microsoft.com/office/drawing/2014/main" id="{0C76825A-F1C4-40EB-9D9B-E743327EBAD6}"/>
              </a:ext>
            </a:extLst>
          </p:cNvPr>
          <p:cNvSpPr txBox="1"/>
          <p:nvPr/>
        </p:nvSpPr>
        <p:spPr>
          <a:xfrm>
            <a:off x="1494971" y="2693442"/>
            <a:ext cx="8955313" cy="2262158"/>
          </a:xfrm>
          <a:prstGeom prst="rect">
            <a:avLst/>
          </a:prstGeom>
          <a:noFill/>
        </p:spPr>
        <p:txBody>
          <a:bodyPr wrap="square">
            <a:spAutoFit/>
          </a:bodyPr>
          <a:lstStyle/>
          <a:p>
            <a:pPr marL="0" marR="0" algn="justLow" rtl="1">
              <a:lnSpc>
                <a:spcPct val="150000"/>
              </a:lnSpc>
              <a:spcBef>
                <a:spcPts val="0"/>
              </a:spcBef>
              <a:spcAft>
                <a:spcPts val="0"/>
              </a:spcAft>
            </a:pP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در ابتدا، به معرفی امکانات اصلی </a:t>
            </a:r>
            <a:r>
              <a:rPr lang="en-US"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OJS</a:t>
            </a: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 می‌پردازیم که پایه و اساس سامانه کیمن‌وب نیز می‌باشد.</a:t>
            </a:r>
            <a:r>
              <a:rPr lang="en-US"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OSJ</a:t>
            </a: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 یک پلتفرم متن‌باز برای مدیریت و انتشار نشریات علمی است که به دلیل قابلیت‌های جامع و انعطاف‌پذیری خود در سراسر جهان برای مدیریت و نشر آنلاین نشریات علمی به کار گرفته می‌شود. در اینجا به برخی از ویژگی‌های اصلی </a:t>
            </a:r>
            <a:r>
              <a:rPr lang="en-US"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OJS </a:t>
            </a: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 اشاره می‌کنیم.</a:t>
            </a:r>
            <a:endParaRPr lang="en-US" sz="20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CCFEC1EF-1C91-423F-ADE9-A842FD1FCCCC}"/>
              </a:ext>
            </a:extLst>
          </p:cNvPr>
          <p:cNvSpPr txBox="1"/>
          <p:nvPr/>
        </p:nvSpPr>
        <p:spPr>
          <a:xfrm>
            <a:off x="10112829" y="825689"/>
            <a:ext cx="17997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مقدمه</a:t>
            </a:r>
            <a:endParaRPr lang="en-US" sz="4400" dirty="0"/>
          </a:p>
        </p:txBody>
      </p:sp>
      <p:pic>
        <p:nvPicPr>
          <p:cNvPr id="20" name="Picture 19">
            <a:extLst>
              <a:ext uri="{FF2B5EF4-FFF2-40B4-BE49-F238E27FC236}">
                <a16:creationId xmlns:a16="http://schemas.microsoft.com/office/drawing/2014/main" id="{260FCC46-1ADD-43F0-BE3F-213C26BD95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5780" y="-114301"/>
            <a:ext cx="12733867" cy="7162800"/>
          </a:xfrm>
          <a:prstGeom prst="rect">
            <a:avLst/>
          </a:prstGeom>
        </p:spPr>
      </p:pic>
      <p:pic>
        <p:nvPicPr>
          <p:cNvPr id="25" name="Picture 24">
            <a:extLst>
              <a:ext uri="{FF2B5EF4-FFF2-40B4-BE49-F238E27FC236}">
                <a16:creationId xmlns:a16="http://schemas.microsoft.com/office/drawing/2014/main" id="{4054BE61-DF70-478C-8157-4F5367F4A29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2" name="TextBox 1">
            <a:extLst>
              <a:ext uri="{FF2B5EF4-FFF2-40B4-BE49-F238E27FC236}">
                <a16:creationId xmlns:a16="http://schemas.microsoft.com/office/drawing/2014/main" id="{EEF46E44-0942-7F33-D9C2-9FF95CA1C368}"/>
              </a:ext>
            </a:extLst>
          </p:cNvPr>
          <p:cNvSpPr txBox="1"/>
          <p:nvPr/>
        </p:nvSpPr>
        <p:spPr>
          <a:xfrm>
            <a:off x="12766524" y="2697658"/>
            <a:ext cx="4161971" cy="769441"/>
          </a:xfrm>
          <a:prstGeom prst="rect">
            <a:avLst/>
          </a:prstGeom>
          <a:noFill/>
        </p:spPr>
        <p:txBody>
          <a:bodyPr wrap="square">
            <a:spAutoFit/>
          </a:bodyPr>
          <a:lstStyle/>
          <a:p>
            <a:r>
              <a:rPr lang="fa-IR" sz="4400" kern="100" dirty="0">
                <a:solidFill>
                  <a:srgbClr val="FFFFFF"/>
                </a:solidFill>
                <a:latin typeface="Times New Roman" panose="02020603050405020304" pitchFamily="18" charset="0"/>
                <a:cs typeface="B Nazanin" panose="00000400000000000000" pitchFamily="2" charset="-78"/>
              </a:rPr>
              <a:t>ویژگی‌های پایه سامانه</a:t>
            </a:r>
            <a:endParaRPr lang="en-US" sz="4400" dirty="0">
              <a:solidFill>
                <a:srgbClr val="FFFFFF"/>
              </a:solidFill>
            </a:endParaRPr>
          </a:p>
        </p:txBody>
      </p:sp>
    </p:spTree>
    <p:extLst>
      <p:ext uri="{BB962C8B-B14F-4D97-AF65-F5344CB8AC3E}">
        <p14:creationId xmlns:p14="http://schemas.microsoft.com/office/powerpoint/2010/main" val="2678187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2623795"/>
          </a:xfrm>
          <a:prstGeom prst="rect">
            <a:avLst/>
          </a:prstGeom>
          <a:noFill/>
        </p:spPr>
        <p:txBody>
          <a:bodyPr wrap="square">
            <a:spAutoFit/>
          </a:bodyPr>
          <a:lstStyle/>
          <a:p>
            <a:pPr marL="0" marR="0" algn="justLow" rtl="1">
              <a:lnSpc>
                <a:spcPct val="15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کیمن‌وب امکان ارائه سامانه‌ای کاملاً دو زبانه را با تمامی قابلیت‌های این سامانه فراهم می‌کند. این ویژگی برای نشریات بین‌المللی که به دو زبان فارسی و انگلیسی مقالات را منتشر می‌کنند بسیار کاربردی است.</a:t>
            </a:r>
          </a:p>
        </p:txBody>
      </p:sp>
      <p:sp>
        <p:nvSpPr>
          <p:cNvPr id="6" name="TextBox 5">
            <a:extLst>
              <a:ext uri="{FF2B5EF4-FFF2-40B4-BE49-F238E27FC236}">
                <a16:creationId xmlns:a16="http://schemas.microsoft.com/office/drawing/2014/main" id="{D37D74FE-2205-6771-5CCA-18D5779EFD32}"/>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7" name="TextBox 6">
            <a:extLst>
              <a:ext uri="{FF2B5EF4-FFF2-40B4-BE49-F238E27FC236}">
                <a16:creationId xmlns:a16="http://schemas.microsoft.com/office/drawing/2014/main" id="{2FCFF24A-B929-6DBE-E4E8-B7B0B279D2E2}"/>
              </a:ext>
            </a:extLst>
          </p:cNvPr>
          <p:cNvSpPr txBox="1"/>
          <p:nvPr/>
        </p:nvSpPr>
        <p:spPr>
          <a:xfrm>
            <a:off x="6808823"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9" name="TextBox 8">
            <a:extLst>
              <a:ext uri="{FF2B5EF4-FFF2-40B4-BE49-F238E27FC236}">
                <a16:creationId xmlns:a16="http://schemas.microsoft.com/office/drawing/2014/main" id="{72E02DFF-69B3-8BE1-B7C0-C2F2E21353DA}"/>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0" name="TextBox 9">
            <a:extLst>
              <a:ext uri="{FF2B5EF4-FFF2-40B4-BE49-F238E27FC236}">
                <a16:creationId xmlns:a16="http://schemas.microsoft.com/office/drawing/2014/main" id="{922937F6-0F92-2B05-79CA-31E982B023F1}"/>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1" name="TextBox 10">
            <a:extLst>
              <a:ext uri="{FF2B5EF4-FFF2-40B4-BE49-F238E27FC236}">
                <a16:creationId xmlns:a16="http://schemas.microsoft.com/office/drawing/2014/main" id="{5640ACB4-4C2D-C776-A71E-21E2739599CC}"/>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3" name="TextBox 12">
            <a:extLst>
              <a:ext uri="{FF2B5EF4-FFF2-40B4-BE49-F238E27FC236}">
                <a16:creationId xmlns:a16="http://schemas.microsoft.com/office/drawing/2014/main" id="{2F687991-29F3-FE32-F565-31802E7A605B}"/>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14" name="TextBox 13">
            <a:extLst>
              <a:ext uri="{FF2B5EF4-FFF2-40B4-BE49-F238E27FC236}">
                <a16:creationId xmlns:a16="http://schemas.microsoft.com/office/drawing/2014/main" id="{94AEC7B6-6A68-74D4-E657-6A345087D635}"/>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5" name="TextBox 14">
            <a:extLst>
              <a:ext uri="{FF2B5EF4-FFF2-40B4-BE49-F238E27FC236}">
                <a16:creationId xmlns:a16="http://schemas.microsoft.com/office/drawing/2014/main" id="{D5A5F61F-C01A-1083-84A8-2284223A78D6}"/>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DB6BFCFE-CBE9-97F2-CA51-D93424BB4112}"/>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8E89F30A-69FC-2D09-1425-44D54B9D10E1}"/>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5" name="TextBox 24">
            <a:extLst>
              <a:ext uri="{FF2B5EF4-FFF2-40B4-BE49-F238E27FC236}">
                <a16:creationId xmlns:a16="http://schemas.microsoft.com/office/drawing/2014/main" id="{FFE60496-3910-051C-027C-A9F34A897DBE}"/>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2" name="TextBox 31">
            <a:extLst>
              <a:ext uri="{FF2B5EF4-FFF2-40B4-BE49-F238E27FC236}">
                <a16:creationId xmlns:a16="http://schemas.microsoft.com/office/drawing/2014/main" id="{7000D963-FA9D-F065-C3E6-678AE3FC509A}"/>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3" name="TextBox 32">
            <a:extLst>
              <a:ext uri="{FF2B5EF4-FFF2-40B4-BE49-F238E27FC236}">
                <a16:creationId xmlns:a16="http://schemas.microsoft.com/office/drawing/2014/main" id="{98E7C7A2-FD87-DFAE-7C4C-39D0F9240E3B}"/>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4" name="TextBox 33">
            <a:extLst>
              <a:ext uri="{FF2B5EF4-FFF2-40B4-BE49-F238E27FC236}">
                <a16:creationId xmlns:a16="http://schemas.microsoft.com/office/drawing/2014/main" id="{DE1A6446-43B1-59BF-DC57-962DFFA560AA}"/>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29459333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89290" y="1615341"/>
            <a:ext cx="6719886" cy="3431709"/>
          </a:xfrm>
          <a:prstGeom prst="rect">
            <a:avLst/>
          </a:prstGeom>
          <a:noFill/>
        </p:spPr>
        <p:txBody>
          <a:bodyPr wrap="square">
            <a:spAutoFit/>
          </a:bodyPr>
          <a:lstStyle/>
          <a:p>
            <a:pPr marL="0" marR="0" algn="justLow" rtl="1">
              <a:lnSpc>
                <a:spcPct val="20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با استفاده از کیمن‌وب، می‌توانید تمامی نشریات علمی خود را تنها در یک سامانه مدیریت کنید. این قابلیت به مدیران نشریات این امکان را می‌دهد که به‌صورت متمرکز به همه اطلاعات و فرآیندهای نشریات خود دسترسی داشته باشند.</a:t>
            </a:r>
          </a:p>
        </p:txBody>
      </p:sp>
      <p:sp>
        <p:nvSpPr>
          <p:cNvPr id="2" name="TextBox 1">
            <a:extLst>
              <a:ext uri="{FF2B5EF4-FFF2-40B4-BE49-F238E27FC236}">
                <a16:creationId xmlns:a16="http://schemas.microsoft.com/office/drawing/2014/main" id="{93A4A5BF-4A92-1196-310C-8D3A1B5905A5}"/>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3" name="TextBox 2">
            <a:extLst>
              <a:ext uri="{FF2B5EF4-FFF2-40B4-BE49-F238E27FC236}">
                <a16:creationId xmlns:a16="http://schemas.microsoft.com/office/drawing/2014/main" id="{147F8EA1-CED8-7A1A-F664-6D178FF0FCEF}"/>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885DC684-B139-E0D3-E2E8-407DA14002F9}"/>
              </a:ext>
            </a:extLst>
          </p:cNvPr>
          <p:cNvSpPr txBox="1"/>
          <p:nvPr/>
        </p:nvSpPr>
        <p:spPr>
          <a:xfrm>
            <a:off x="7265619"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4D2C28CC-9F41-C152-93F2-F614957827E7}"/>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0A59B2D8-74BD-E631-4313-85799CA4970B}"/>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FA9C471A-A473-9A6C-B69E-7C5E9CB6317F}"/>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0" name="TextBox 19">
            <a:extLst>
              <a:ext uri="{FF2B5EF4-FFF2-40B4-BE49-F238E27FC236}">
                <a16:creationId xmlns:a16="http://schemas.microsoft.com/office/drawing/2014/main" id="{D715AEDE-85A5-807A-6A5E-4C4CA045FDCD}"/>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7CA8EAD5-958C-9326-3B46-DDF88EBA97F9}"/>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5982C936-6223-9ADE-4835-81C8308E1AD1}"/>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52031AEF-F8C4-342A-3BAB-C9427A4344BC}"/>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A3D90C31-E1EA-BBAE-2CF7-F66A3CCD1F4D}"/>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EF583F87-9C26-8BFD-BBEE-BF4BDB94C3CD}"/>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9965BF4E-F9A0-1B01-A02F-A51A80F6CE50}"/>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FE4F841A-EE6F-D352-9861-DEB7D5414D34}"/>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42687759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510865" y="1360551"/>
            <a:ext cx="6719886" cy="4478149"/>
          </a:xfrm>
          <a:prstGeom prst="rect">
            <a:avLst/>
          </a:prstGeom>
          <a:noFill/>
        </p:spPr>
        <p:txBody>
          <a:bodyPr wrap="square">
            <a:spAutoFit/>
          </a:bodyPr>
          <a:lstStyle/>
          <a:p>
            <a:pPr algn="justLow" rtl="1">
              <a:lnSpc>
                <a:spcPct val="150000"/>
              </a:lnSpc>
            </a:pP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کیمن‌وب امکان نمایش آمار دقیق مربوط به تعداد بازدیدها، دانلودها، ارسال‌ها و پذیرش‌های مقالات را فراهم </a:t>
            </a:r>
            <a:r>
              <a:rPr lang="fa-IR" sz="2400" kern="100" dirty="0"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می‌کند</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 </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این قابلیت نه تنها به تحلیل روند عملکرد نشریه در بازه‌های زمانی مختلف کمک می‌کند، بلکه بستر لازم برای تصمیم‌گیری مبتنی بر داده (</a:t>
            </a:r>
            <a:r>
              <a:rPr lang="en-US"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Data-Driven </a:t>
            </a:r>
            <a:r>
              <a:rPr lang="en-US"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(Decision Making</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را </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نیز فراهم می‌آورد. با استفاده از این ابزار، مدیران می‌توانند نقاط قوت و ضعف فرآیند نشر را شناسایی کرده و راهکارهای بهینه‌سازی کیفیت محتوای علمی و افزایش تعامل با مخاطبان را به‌طور هدفمند طراحی و اجرا کنند</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a:t>
            </a:r>
            <a:endPar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5CFA2788-85E5-5352-04C9-A8E188E5FB49}"/>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3" name="TextBox 2">
            <a:extLst>
              <a:ext uri="{FF2B5EF4-FFF2-40B4-BE49-F238E27FC236}">
                <a16:creationId xmlns:a16="http://schemas.microsoft.com/office/drawing/2014/main" id="{E88F42B8-7D38-BFBA-9936-13E2EEE2B5D7}"/>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2FC76322-8BC9-3807-7CF1-FF2B5F53B468}"/>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A0FA2111-2542-A3B3-8154-A49DFC3DD2C0}"/>
              </a:ext>
            </a:extLst>
          </p:cNvPr>
          <p:cNvSpPr txBox="1"/>
          <p:nvPr/>
        </p:nvSpPr>
        <p:spPr>
          <a:xfrm>
            <a:off x="5605291"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A2BBB0EF-2A46-C5CA-C81B-9E921AB5B996}"/>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2269A3D7-91A3-C0EF-65BF-C891A861371B}"/>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0" name="TextBox 19">
            <a:extLst>
              <a:ext uri="{FF2B5EF4-FFF2-40B4-BE49-F238E27FC236}">
                <a16:creationId xmlns:a16="http://schemas.microsoft.com/office/drawing/2014/main" id="{9AD5D881-618D-6AB9-1408-9F3362863B20}"/>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51B479B4-186C-AA51-03BE-33BE01784360}"/>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12E48F25-4D32-C0A0-9CBE-5FAAF14B2C2F}"/>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9E43B6EC-AF8C-067E-455C-0D57AE3CDAA0}"/>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F5B414A0-A634-8A3E-0947-1BC339923020}"/>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E0FC43BA-171A-B6C3-6827-EAAD41FE59DB}"/>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6850AC25-0C50-98D1-8945-A18A57537979}"/>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FE394D27-8276-9288-33BA-1834E107C6BF}"/>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12469426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73758" y="1423122"/>
            <a:ext cx="6719886" cy="5078313"/>
          </a:xfrm>
          <a:prstGeom prst="rect">
            <a:avLst/>
          </a:prstGeom>
          <a:noFill/>
        </p:spPr>
        <p:txBody>
          <a:bodyPr wrap="square">
            <a:spAutoFit/>
          </a:bodyPr>
          <a:lstStyle/>
          <a:p>
            <a:pPr algn="justLow" rtl="1">
              <a:lnSpc>
                <a:spcPct val="150000"/>
              </a:lnSpc>
            </a:pP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امکان مشاهده و پیگیری تمامی مراحل مقاله شامل ارسال، اصلاح، پذیرش، و چاپ را به‌صورت دقیق و شفاف برای مدیران و نویسندگان و همچنین کاربران سایت فراهم می‌سازد</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 این سامانه با ایجاد بستر یکپارچه و شفاف، امکان پایش و پیگیری تمامی مراحل چرخه انتشار مقاله </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 از </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مرحله ارسال اولیه و دریافت بازخوردهای داوری، تا اصلاح، پذیرش نهایی و فرآیند چاپ </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را </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به‌صورت دقیق و مستند برای مدیران، نویسندگان و کاربران سایت فراهم می‌آورد. این شفافیت نه‌تنها سرعت و دقت فرآیند را افزایش می‌دهد، بلکه اعتماد و اطمینان تمامی ذی‌نفعان را نیز تقویت می‌کند.</a:t>
            </a:r>
            <a:endPar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8055CF1F-A482-4E0B-A0E0-09B8BD2200C1}"/>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3" name="TextBox 2">
            <a:extLst>
              <a:ext uri="{FF2B5EF4-FFF2-40B4-BE49-F238E27FC236}">
                <a16:creationId xmlns:a16="http://schemas.microsoft.com/office/drawing/2014/main" id="{44FA2313-9279-1177-1543-6790B11006E1}"/>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FB65B580-91CB-A3D5-BB1D-23F2DC30EF1C}"/>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E89D27DD-78E4-3D72-770A-583118437703}"/>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86033B2B-E4E0-A319-26C8-14F896E9CD0D}"/>
              </a:ext>
            </a:extLst>
          </p:cNvPr>
          <p:cNvSpPr txBox="1"/>
          <p:nvPr/>
        </p:nvSpPr>
        <p:spPr>
          <a:xfrm>
            <a:off x="5598999"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EB73F68A-7DC3-1C19-3192-307A45FD78E2}"/>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0" name="TextBox 19">
            <a:extLst>
              <a:ext uri="{FF2B5EF4-FFF2-40B4-BE49-F238E27FC236}">
                <a16:creationId xmlns:a16="http://schemas.microsoft.com/office/drawing/2014/main" id="{D11525C3-E573-A509-CCDF-712CFFA65F52}"/>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2CE011CD-F95C-BB15-866B-71EF21E6BD34}"/>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3FF4B1DA-D64C-A88C-AB45-D31D28681AA7}"/>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C5923905-2E12-97F5-90BD-8792F60547BD}"/>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C13D9F45-C5E5-8A85-FD26-3B4ED5E81EDD}"/>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3F703FEF-7703-1BE4-85EE-2C00EEE0FDE4}"/>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EE0D721F-7957-1B7A-FAC9-58AFF0A8946F}"/>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D813D328-8ABC-0A65-4D02-1981786184F2}"/>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30381000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89290" y="1615341"/>
            <a:ext cx="6719886" cy="3431709"/>
          </a:xfrm>
          <a:prstGeom prst="rect">
            <a:avLst/>
          </a:prstGeom>
          <a:noFill/>
        </p:spPr>
        <p:txBody>
          <a:bodyPr wrap="square">
            <a:spAutoFit/>
          </a:bodyPr>
          <a:lstStyle/>
          <a:p>
            <a:pPr marL="0" marR="0" algn="justLow" rtl="1">
              <a:lnSpc>
                <a:spcPct val="20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کیمن‌وب با نمایش لوگوی </a:t>
            </a:r>
            <a:r>
              <a:rPr lang="en-US"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DOI </a:t>
            </a: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در کنار لینک مقالات و نمایش لوگوی </a:t>
            </a:r>
            <a:r>
              <a:rPr lang="en-US"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ORCID </a:t>
            </a: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در کنار نام نویسندگانی که دارای </a:t>
            </a:r>
            <a:r>
              <a:rPr lang="en-US"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ORCID </a:t>
            </a: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هستند، به افزایش اعتبار علمی و اطمینان از صحت اطلاعات کمک می‌کند.</a:t>
            </a:r>
          </a:p>
        </p:txBody>
      </p:sp>
      <p:sp>
        <p:nvSpPr>
          <p:cNvPr id="2" name="TextBox 1">
            <a:extLst>
              <a:ext uri="{FF2B5EF4-FFF2-40B4-BE49-F238E27FC236}">
                <a16:creationId xmlns:a16="http://schemas.microsoft.com/office/drawing/2014/main" id="{3367F7BB-B6F0-1753-9ABE-2358EA01E152}"/>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3" name="TextBox 2">
            <a:extLst>
              <a:ext uri="{FF2B5EF4-FFF2-40B4-BE49-F238E27FC236}">
                <a16:creationId xmlns:a16="http://schemas.microsoft.com/office/drawing/2014/main" id="{A1BC68CD-735F-3635-85D0-E14C0CF0ED43}"/>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A2D55E3D-3F35-8705-724F-8EC581DEFFD9}"/>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E84CE333-561E-37DD-3A3A-92B059B8965E}"/>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A28AFC58-F002-A398-735A-774FB5070A41}"/>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F0FBFD53-D480-3A41-9970-99D53E898FE4}"/>
              </a:ext>
            </a:extLst>
          </p:cNvPr>
          <p:cNvSpPr txBox="1"/>
          <p:nvPr/>
        </p:nvSpPr>
        <p:spPr>
          <a:xfrm>
            <a:off x="5454139"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0" name="TextBox 19">
            <a:extLst>
              <a:ext uri="{FF2B5EF4-FFF2-40B4-BE49-F238E27FC236}">
                <a16:creationId xmlns:a16="http://schemas.microsoft.com/office/drawing/2014/main" id="{2D7471E5-0D62-6ECE-542A-49D9923CA58E}"/>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BFEB5234-D1E1-FC98-7C58-5C90CD92BB23}"/>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AA52FAD1-A77C-15B9-4BB2-539408F8E685}"/>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0B11BC11-A40D-477C-3BA8-7FAEF35E9A54}"/>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B67C040A-5B10-AD4B-0C4E-F68BD1B8B4BB}"/>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7EB58D3C-1A38-A83F-2523-3EE90979604D}"/>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55E7D181-F694-939B-EE96-CFA78A762948}"/>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71B7F8B6-4E29-E3DA-7CEB-DEC36D2310D5}"/>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27337338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89290" y="1615341"/>
            <a:ext cx="6719886" cy="2569934"/>
          </a:xfrm>
          <a:prstGeom prst="rect">
            <a:avLst/>
          </a:prstGeom>
          <a:noFill/>
        </p:spPr>
        <p:txBody>
          <a:bodyPr wrap="square">
            <a:spAutoFit/>
          </a:bodyPr>
          <a:lstStyle/>
          <a:p>
            <a:pPr marL="0" marR="0" algn="justLow" rtl="1">
              <a:lnSpc>
                <a:spcPct val="20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برای تمایز نویسنده مسئول، کیمن‌وب یک ستاره کوچک در کنار نام نویسنده مسئول در مقالات نمایش می‌دهد تا خوانندگان به راحتی بتوانند آن‌ها را شناسایی کنند.</a:t>
            </a:r>
          </a:p>
        </p:txBody>
      </p:sp>
      <p:sp>
        <p:nvSpPr>
          <p:cNvPr id="2" name="TextBox 1">
            <a:extLst>
              <a:ext uri="{FF2B5EF4-FFF2-40B4-BE49-F238E27FC236}">
                <a16:creationId xmlns:a16="http://schemas.microsoft.com/office/drawing/2014/main" id="{6C449EE4-FB21-3F36-C996-3B88AE08FF71}"/>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3" name="TextBox 2">
            <a:extLst>
              <a:ext uri="{FF2B5EF4-FFF2-40B4-BE49-F238E27FC236}">
                <a16:creationId xmlns:a16="http://schemas.microsoft.com/office/drawing/2014/main" id="{5F11A38D-AD0A-DBF2-E623-0008B3463B19}"/>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DFBB48DE-6413-D775-6444-A06A9AFE5B39}"/>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7B3DD001-36FE-C734-71EA-5B01A2E07C6B}"/>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BC82343D-89AA-2219-3024-3AB0BF493610}"/>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E6B8D37D-C37F-D195-4353-68B922AE6D50}"/>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0" name="TextBox 19">
            <a:extLst>
              <a:ext uri="{FF2B5EF4-FFF2-40B4-BE49-F238E27FC236}">
                <a16:creationId xmlns:a16="http://schemas.microsoft.com/office/drawing/2014/main" id="{BAF1D2EC-132E-2E77-D2C6-2D63D7D4C3B2}"/>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724684CD-FA2F-2703-01D2-27E2F6DE129C}"/>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C89A3933-170A-649B-D59F-E51A9E7D5C82}"/>
              </a:ext>
            </a:extLst>
          </p:cNvPr>
          <p:cNvSpPr txBox="1"/>
          <p:nvPr/>
        </p:nvSpPr>
        <p:spPr>
          <a:xfrm>
            <a:off x="5818641"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F2DF4281-7102-195D-49B9-8F3429C2FF34}"/>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7D8D9A97-68C7-9AA8-B47A-04AA92AD28E9}"/>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E8EFA35B-59DB-4272-C162-BD7F3036DAB2}"/>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6634E268-3BD3-BAC4-DA2A-EBE0A12E5EBE}"/>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147B8A54-F477-755A-9399-DA5A4D4E4467}"/>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229551776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89290" y="1615341"/>
            <a:ext cx="6719886" cy="2862322"/>
          </a:xfrm>
          <a:prstGeom prst="rect">
            <a:avLst/>
          </a:prstGeom>
          <a:noFill/>
        </p:spPr>
        <p:txBody>
          <a:bodyPr wrap="square">
            <a:spAutoFit/>
          </a:bodyPr>
          <a:lstStyle/>
          <a:p>
            <a:pPr algn="justLow" rtl="1">
              <a:lnSpc>
                <a:spcPct val="150000"/>
              </a:lnSpc>
            </a:pP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در کیمن‌وب می‌توانید مقالات منتخب نشریه خود را در صفحه اصلی سایت به‌صورت اسلایدشو نمایش دهید، که به جذابیت بیشتر و نمایش برجسته‌تر مقالات کمک می‌کند</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 این قابلیت باعث می‌شود که پیگیری و سازماندهی مقالات در طول زمان ساده و کارآمد باشد و مدیران بتوانند به راحتی به آرشیو شماره‌های قبلی دسترسی داشته باشند</a:t>
            </a:r>
            <a:endPar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95118928-A6C3-C02E-0AA8-1A2284C7CD36}"/>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3" name="TextBox 2">
            <a:extLst>
              <a:ext uri="{FF2B5EF4-FFF2-40B4-BE49-F238E27FC236}">
                <a16:creationId xmlns:a16="http://schemas.microsoft.com/office/drawing/2014/main" id="{C0E17DA0-FFDA-BC56-476D-6DB3D361EC0A}"/>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9DD06D1B-E7E2-0587-711A-0A2941AA0A4E}"/>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E1ACA3C4-C0A1-375D-BA5D-8E9E65EE6AE0}"/>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466B1372-05B1-A45E-4C03-5F9FC8DF244B}"/>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BBF1275B-4151-D67A-CF6B-D98A53B41E9A}"/>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0" name="TextBox 19">
            <a:extLst>
              <a:ext uri="{FF2B5EF4-FFF2-40B4-BE49-F238E27FC236}">
                <a16:creationId xmlns:a16="http://schemas.microsoft.com/office/drawing/2014/main" id="{40288595-CBD6-B1EE-E0DD-7C6282C6AD4B}"/>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CED51888-73E7-B0B2-1324-8BAEDECFFFB9}"/>
              </a:ext>
            </a:extLst>
          </p:cNvPr>
          <p:cNvSpPr txBox="1"/>
          <p:nvPr/>
        </p:nvSpPr>
        <p:spPr>
          <a:xfrm>
            <a:off x="7012328"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7C7B975A-FC36-0EDC-8AB5-337FCCD6AC84}"/>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22F33906-9096-1ED6-6972-3728CBCB2B68}"/>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9BFDE3B8-0A58-B911-2A3B-38E8D5C9AF5D}"/>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3AA88F5C-BB10-2825-1BC8-8474AAB76967}"/>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6B15FE17-5A79-ABD5-5F37-B62308E829F9}"/>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A3E2C224-388B-0BB1-4CE9-BAE2D75E6987}"/>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34145971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89290" y="1615341"/>
            <a:ext cx="6719886" cy="3431709"/>
          </a:xfrm>
          <a:prstGeom prst="rect">
            <a:avLst/>
          </a:prstGeom>
          <a:noFill/>
        </p:spPr>
        <p:txBody>
          <a:bodyPr wrap="square">
            <a:spAutoFit/>
          </a:bodyPr>
          <a:lstStyle/>
          <a:p>
            <a:pPr marL="0" marR="0" algn="justLow" rtl="1">
              <a:lnSpc>
                <a:spcPct val="20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کیمن‌وب با الهام از طراحی‌های موفق، امکان نمایش دوره‌ها و شماره‌های مختلف نشریه را در ستون کناری صفحه نشریه فراهم می‌کند تا کاربران به‌راحتی به آرشیو مقالات دسترسی داشته باشند.</a:t>
            </a:r>
          </a:p>
        </p:txBody>
      </p:sp>
      <p:sp>
        <p:nvSpPr>
          <p:cNvPr id="2" name="TextBox 1">
            <a:extLst>
              <a:ext uri="{FF2B5EF4-FFF2-40B4-BE49-F238E27FC236}">
                <a16:creationId xmlns:a16="http://schemas.microsoft.com/office/drawing/2014/main" id="{E2ECCFBA-EDCA-34B8-64F0-8A239D89A154}"/>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3" name="TextBox 2">
            <a:extLst>
              <a:ext uri="{FF2B5EF4-FFF2-40B4-BE49-F238E27FC236}">
                <a16:creationId xmlns:a16="http://schemas.microsoft.com/office/drawing/2014/main" id="{401F45B4-383D-2A8B-B537-2B0B32E8F218}"/>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70F2A224-23F7-B544-2284-C78A9A109D88}"/>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3C407D85-26EA-4BD6-F675-4E50236C57E0}"/>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7388944B-8D16-5A3F-5615-68DDC4F5488B}"/>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D4D094A1-0295-96AE-57C1-17591BD71A48}"/>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0" name="TextBox 19">
            <a:extLst>
              <a:ext uri="{FF2B5EF4-FFF2-40B4-BE49-F238E27FC236}">
                <a16:creationId xmlns:a16="http://schemas.microsoft.com/office/drawing/2014/main" id="{A52465AB-8E56-5B13-9D17-D01497334AF9}"/>
              </a:ext>
            </a:extLst>
          </p:cNvPr>
          <p:cNvSpPr txBox="1"/>
          <p:nvPr/>
        </p:nvSpPr>
        <p:spPr>
          <a:xfrm>
            <a:off x="6709681"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14F1E69F-E810-24F9-9CAB-2DA0D134EF24}"/>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3623FF01-B3B5-F884-E7D9-18BF43278A8A}"/>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1F17F351-3BE7-1C41-96A9-F0BED898A242}"/>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5D80576C-8ABB-5A38-AA66-50DD36CFDF7B}"/>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367E621A-7366-0E29-B332-7F1B361F81BB}"/>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E3C2B349-C2D5-E84E-026F-09F3103E6CD0}"/>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0794AFD6-7992-B8EF-06BE-7742567711D4}"/>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8703264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89290" y="1615341"/>
            <a:ext cx="6719886" cy="5586145"/>
          </a:xfrm>
          <a:prstGeom prst="rect">
            <a:avLst/>
          </a:prstGeom>
          <a:noFill/>
        </p:spPr>
        <p:txBody>
          <a:bodyPr wrap="square">
            <a:spAutoFit/>
          </a:bodyPr>
          <a:lstStyle/>
          <a:p>
            <a:pPr algn="justLow" rtl="1">
              <a:lnSpc>
                <a:spcPct val="150000"/>
              </a:lnSpc>
            </a:pP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به‌طور کامل از </a:t>
            </a:r>
            <a:r>
              <a:rPr lang="en-US"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DOI </a:t>
            </a: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و </a:t>
            </a:r>
            <a:r>
              <a:rPr lang="en-US" sz="2400" kern="100" dirty="0" err="1">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CrossMark</a:t>
            </a:r>
            <a:r>
              <a:rPr lang="en-US"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 </a:t>
            </a: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شرکت </a:t>
            </a:r>
            <a:r>
              <a:rPr lang="en-US" sz="2400" kern="100" dirty="0" err="1">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CrossRef</a:t>
            </a:r>
            <a:r>
              <a:rPr lang="en-US"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 </a:t>
            </a: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پشتیبانی می‌کند و فرآیندهای مربوط به تخصیص </a:t>
            </a:r>
            <a:r>
              <a:rPr lang="en-US"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DOI </a:t>
            </a: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و به‌روزرسانی مقالات را ساده و سریع می‌سازد</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 این قابلیت به ناشران و سردبیران امکان می‌دهد که مقالات خود را به‌طور دقیق و استاندارد نمایه‌گذاری کنند و هر تغییر یا به‌روزرسانی در محتوای علمی به صورت شفاف و قابل ردیابی ثبت </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شود. نه </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تنها دسترسی و ارجاع‌دهی به مقالات را تسهیل می‌کند، بلکه اعتبار و اصالت علمی نشریه و مقالات منتشر شده را نیز ارتقا می‌دهد و به خوانندگان و پژوهشگران اطمینان می‌دهد که اطلاعات مورد استفاده آنها به‌روز و معتبر است.</a:t>
            </a:r>
          </a:p>
          <a:p>
            <a:pPr marL="0" marR="0" algn="justLow" rtl="1">
              <a:lnSpc>
                <a:spcPct val="150000"/>
              </a:lnSpc>
              <a:spcBef>
                <a:spcPts val="0"/>
              </a:spcBef>
              <a:spcAft>
                <a:spcPts val="0"/>
              </a:spcAft>
            </a:pPr>
            <a:endPar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C17C27BC-1511-E371-C280-0BDBF7CFA07F}"/>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3" name="TextBox 2">
            <a:extLst>
              <a:ext uri="{FF2B5EF4-FFF2-40B4-BE49-F238E27FC236}">
                <a16:creationId xmlns:a16="http://schemas.microsoft.com/office/drawing/2014/main" id="{9E7E6FB9-1A97-DE13-B8D4-BC2F70F5D52F}"/>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BACEDC43-8D2E-1ABC-04A3-217803BC7BC1}"/>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38621CEA-839A-69EF-B881-2568404BA495}"/>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266E8325-ED4B-0217-AFED-BB7B7F973E68}"/>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73FBE465-B789-D314-EE8F-4BD7BE343D16}"/>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0" name="TextBox 19">
            <a:extLst>
              <a:ext uri="{FF2B5EF4-FFF2-40B4-BE49-F238E27FC236}">
                <a16:creationId xmlns:a16="http://schemas.microsoft.com/office/drawing/2014/main" id="{211D9352-6CB3-07CD-0289-FDC38B1D12C0}"/>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815C2536-13D4-AE9C-3550-BF48C1D36B25}"/>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F23D7E89-656D-AE97-64C7-1E4385C064C1}"/>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D5136395-3681-C093-7407-A8118EFD7BE4}"/>
              </a:ext>
            </a:extLst>
          </p:cNvPr>
          <p:cNvSpPr txBox="1"/>
          <p:nvPr/>
        </p:nvSpPr>
        <p:spPr>
          <a:xfrm>
            <a:off x="6596516"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C5960EBC-24BE-EEA4-9819-34FDCFA92FAF}"/>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A34AC328-B349-3AE7-90BF-339C227E00B8}"/>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7CCF21CC-D391-D2FA-C6AC-2B09AEC9C207}"/>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0ECB2C51-4848-A269-5F33-F23241F7B1D9}"/>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17096007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89290" y="1615341"/>
            <a:ext cx="6719886" cy="3970318"/>
          </a:xfrm>
          <a:prstGeom prst="rect">
            <a:avLst/>
          </a:prstGeom>
          <a:noFill/>
        </p:spPr>
        <p:txBody>
          <a:bodyPr wrap="square">
            <a:spAutoFit/>
          </a:bodyPr>
          <a:lstStyle/>
          <a:p>
            <a:pPr algn="justLow" rtl="1">
              <a:lnSpc>
                <a:spcPct val="150000"/>
              </a:lnSpc>
            </a:pP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کیمن‌وب قابلیت سفارشی‌سازی بالا را در طراحی صفحات مختلف مانند صفحه هیئت تحریریه فراهم می‌کند</a:t>
            </a:r>
            <a:r>
              <a:rPr lang="fa-IR" sz="2400" kern="100" dirty="0"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 </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به </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طوری که کاربران می‌توانند چیدمان صفحات، بلوک‌های محتوا و رنگ‌بندی را متناسب با نیازها و سلیقه خود تنظیم کنند. این ویژگی تجربه‌ای یکپارچه و حرفه‌ای ایجاد می‌کند و به ارتقای بهره‌وری و رضایت کاربران کمک می‌نماید. این قابلیت به ناشران و سردبیران اجازه می‌دهد که ظاهر و تجربه کاربری سایت را بر اساس سلیقه، هویت بصری و نیازهای نشریه تنظیم </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کنند. </a:t>
            </a:r>
            <a:endPar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93908401-AF8F-20B9-30EF-AA8F3CE99120}"/>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3" name="TextBox 2">
            <a:extLst>
              <a:ext uri="{FF2B5EF4-FFF2-40B4-BE49-F238E27FC236}">
                <a16:creationId xmlns:a16="http://schemas.microsoft.com/office/drawing/2014/main" id="{8EA9FFFB-0B91-ED06-3953-FFFCE934DE24}"/>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040E1F28-9F3D-2F24-A5BD-7900944FD56A}"/>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A3A30765-8D83-CAB8-7D4D-7307E9D4CC03}"/>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E92A651B-7F3C-6017-CD32-D7EE155FE6D9}"/>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3558257B-18EA-0FE1-6B4B-D574C943A22C}"/>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0" name="TextBox 19">
            <a:extLst>
              <a:ext uri="{FF2B5EF4-FFF2-40B4-BE49-F238E27FC236}">
                <a16:creationId xmlns:a16="http://schemas.microsoft.com/office/drawing/2014/main" id="{C15E0E39-0442-7726-95A8-48238209AB00}"/>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4FEE6025-5F6F-2F09-FF2F-FD7099CC77E6}"/>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228FB07B-0DF4-0B4C-A84E-A90CE6FF6736}"/>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C8A0E5E2-77F4-D4B0-3B95-2FA5D40C4EC5}"/>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9BFB125D-0A70-0542-FA97-14C7D5533E55}"/>
              </a:ext>
            </a:extLst>
          </p:cNvPr>
          <p:cNvSpPr txBox="1"/>
          <p:nvPr/>
        </p:nvSpPr>
        <p:spPr>
          <a:xfrm>
            <a:off x="6724196"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E0A81164-4CC4-9F80-F104-0A7443D641E6}"/>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CA26DD40-AF64-E3F7-6D91-3A47E37063E7}"/>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12B973CD-4BB1-E2D2-BDC5-23CC223BD613}"/>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2651673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60FCC46-1ADD-43F0-BE3F-213C26BD9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89" y="155361"/>
            <a:ext cx="12733867" cy="7162800"/>
          </a:xfrm>
          <a:prstGeom prst="rect">
            <a:avLst/>
          </a:prstGeom>
        </p:spPr>
      </p:pic>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sp>
        <p:nvSpPr>
          <p:cNvPr id="18" name="TextBox 17">
            <a:extLst>
              <a:ext uri="{FF2B5EF4-FFF2-40B4-BE49-F238E27FC236}">
                <a16:creationId xmlns:a16="http://schemas.microsoft.com/office/drawing/2014/main" id="{CCFEC1EF-1C91-423F-ADE9-A842FD1FCCCC}"/>
              </a:ext>
            </a:extLst>
          </p:cNvPr>
          <p:cNvSpPr txBox="1"/>
          <p:nvPr/>
        </p:nvSpPr>
        <p:spPr>
          <a:xfrm>
            <a:off x="7852914" y="3044279"/>
            <a:ext cx="4161971" cy="769441"/>
          </a:xfrm>
          <a:prstGeom prst="rect">
            <a:avLst/>
          </a:prstGeom>
          <a:noFill/>
        </p:spPr>
        <p:txBody>
          <a:bodyPr wrap="square">
            <a:spAutoFit/>
          </a:bodyPr>
          <a:lstStyle/>
          <a:p>
            <a:r>
              <a:rPr lang="fa-IR" sz="4400" kern="100" dirty="0">
                <a:solidFill>
                  <a:srgbClr val="FFFFFF"/>
                </a:solidFill>
                <a:latin typeface="Times New Roman" panose="02020603050405020304" pitchFamily="18" charset="0"/>
                <a:cs typeface="B Nazanin" panose="00000400000000000000" pitchFamily="2" charset="-78"/>
              </a:rPr>
              <a:t>ویژگی‌های پایه سامانه</a:t>
            </a:r>
            <a:endParaRPr lang="en-US" sz="4400" dirty="0">
              <a:solidFill>
                <a:srgbClr val="FFFFFF"/>
              </a:solidFill>
            </a:endParaRPr>
          </a:p>
        </p:txBody>
      </p:sp>
      <p:sp>
        <p:nvSpPr>
          <p:cNvPr id="17" name="Rectangle 16">
            <a:extLst>
              <a:ext uri="{FF2B5EF4-FFF2-40B4-BE49-F238E27FC236}">
                <a16:creationId xmlns:a16="http://schemas.microsoft.com/office/drawing/2014/main" id="{FD742DAF-19A3-4779-800F-050B5475C6E2}"/>
              </a:ext>
            </a:extLst>
          </p:cNvPr>
          <p:cNvSpPr/>
          <p:nvPr/>
        </p:nvSpPr>
        <p:spPr>
          <a:xfrm>
            <a:off x="12433810" y="-8706"/>
            <a:ext cx="4599101"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DA1F5AEF-372D-4044-A41B-5806EED009B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2" name="TextBox 1">
            <a:extLst>
              <a:ext uri="{FF2B5EF4-FFF2-40B4-BE49-F238E27FC236}">
                <a16:creationId xmlns:a16="http://schemas.microsoft.com/office/drawing/2014/main" id="{E0685DE8-FE16-E7BB-89F7-EE37385C569A}"/>
              </a:ext>
            </a:extLst>
          </p:cNvPr>
          <p:cNvSpPr txBox="1"/>
          <p:nvPr/>
        </p:nvSpPr>
        <p:spPr>
          <a:xfrm>
            <a:off x="5985342" y="803730"/>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76F74B60-1D5B-CB89-D7CC-15EEBD744195}"/>
              </a:ext>
            </a:extLst>
          </p:cNvPr>
          <p:cNvSpPr txBox="1"/>
          <p:nvPr/>
        </p:nvSpPr>
        <p:spPr>
          <a:xfrm>
            <a:off x="5477321" y="1234044"/>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318B379F-B954-238C-C622-0EBD34699E33}"/>
              </a:ext>
            </a:extLst>
          </p:cNvPr>
          <p:cNvSpPr txBox="1"/>
          <p:nvPr/>
        </p:nvSpPr>
        <p:spPr>
          <a:xfrm>
            <a:off x="4991091" y="1664358"/>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3A968546-2E8A-C48C-AC33-B10B174D2DB1}"/>
              </a:ext>
            </a:extLst>
          </p:cNvPr>
          <p:cNvSpPr txBox="1"/>
          <p:nvPr/>
        </p:nvSpPr>
        <p:spPr>
          <a:xfrm>
            <a:off x="915934" y="417846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6" name="TextBox 5">
            <a:extLst>
              <a:ext uri="{FF2B5EF4-FFF2-40B4-BE49-F238E27FC236}">
                <a16:creationId xmlns:a16="http://schemas.microsoft.com/office/drawing/2014/main" id="{787C9ECB-C24E-C84E-3EAE-ACF93AB9A80D}"/>
              </a:ext>
            </a:extLst>
          </p:cNvPr>
          <p:cNvSpPr txBox="1"/>
          <p:nvPr/>
        </p:nvSpPr>
        <p:spPr>
          <a:xfrm>
            <a:off x="4469914" y="209719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7" name="TextBox 6">
            <a:extLst>
              <a:ext uri="{FF2B5EF4-FFF2-40B4-BE49-F238E27FC236}">
                <a16:creationId xmlns:a16="http://schemas.microsoft.com/office/drawing/2014/main" id="{ACA79683-AA32-D891-A3D0-40B7D60F5B9F}"/>
              </a:ext>
            </a:extLst>
          </p:cNvPr>
          <p:cNvSpPr txBox="1"/>
          <p:nvPr/>
        </p:nvSpPr>
        <p:spPr>
          <a:xfrm>
            <a:off x="2932935" y="245919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3" name="TextBox 22">
            <a:extLst>
              <a:ext uri="{FF2B5EF4-FFF2-40B4-BE49-F238E27FC236}">
                <a16:creationId xmlns:a16="http://schemas.microsoft.com/office/drawing/2014/main" id="{1AA633FD-3C5F-8675-415F-019A4E517DD3}"/>
              </a:ext>
            </a:extLst>
          </p:cNvPr>
          <p:cNvSpPr txBox="1"/>
          <p:nvPr/>
        </p:nvSpPr>
        <p:spPr>
          <a:xfrm>
            <a:off x="1594263" y="3318267"/>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4" name="TextBox 23">
            <a:extLst>
              <a:ext uri="{FF2B5EF4-FFF2-40B4-BE49-F238E27FC236}">
                <a16:creationId xmlns:a16="http://schemas.microsoft.com/office/drawing/2014/main" id="{0784D1E0-817B-8DB4-C7D6-2CF78CD7E02F}"/>
              </a:ext>
            </a:extLst>
          </p:cNvPr>
          <p:cNvSpPr txBox="1"/>
          <p:nvPr/>
        </p:nvSpPr>
        <p:spPr>
          <a:xfrm>
            <a:off x="2457904" y="375118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5" name="TextBox 24">
            <a:extLst>
              <a:ext uri="{FF2B5EF4-FFF2-40B4-BE49-F238E27FC236}">
                <a16:creationId xmlns:a16="http://schemas.microsoft.com/office/drawing/2014/main" id="{FEC791B9-7FD0-DD1F-24F6-52D853E91AD4}"/>
              </a:ext>
            </a:extLst>
          </p:cNvPr>
          <p:cNvSpPr txBox="1"/>
          <p:nvPr/>
        </p:nvSpPr>
        <p:spPr>
          <a:xfrm>
            <a:off x="2577061" y="2885352"/>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5" name="TextBox 34">
            <a:extLst>
              <a:ext uri="{FF2B5EF4-FFF2-40B4-BE49-F238E27FC236}">
                <a16:creationId xmlns:a16="http://schemas.microsoft.com/office/drawing/2014/main" id="{D93F31BF-5F3E-10EC-E335-A0018D666925}"/>
              </a:ext>
            </a:extLst>
          </p:cNvPr>
          <p:cNvSpPr txBox="1"/>
          <p:nvPr/>
        </p:nvSpPr>
        <p:spPr>
          <a:xfrm>
            <a:off x="525470" y="4605748"/>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cs typeface="B Titr" panose="00000700000000000000" pitchFamily="2" charset="-78"/>
              </a:rPr>
              <a:t>۱0. امنیت </a:t>
            </a:r>
            <a:r>
              <a:rPr lang="fa-IR" sz="1400" b="1" kern="100" dirty="0">
                <a:solidFill>
                  <a:srgbClr val="FFFFFF"/>
                </a:solidFill>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6" name="TextBox 35">
            <a:extLst>
              <a:ext uri="{FF2B5EF4-FFF2-40B4-BE49-F238E27FC236}">
                <a16:creationId xmlns:a16="http://schemas.microsoft.com/office/drawing/2014/main" id="{BA7480C5-5864-1D8A-DE67-87A95257CD60}"/>
              </a:ext>
            </a:extLst>
          </p:cNvPr>
          <p:cNvSpPr txBox="1"/>
          <p:nvPr/>
        </p:nvSpPr>
        <p:spPr>
          <a:xfrm>
            <a:off x="-45843" y="503303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cs typeface="B Titr" panose="00000700000000000000" pitchFamily="2" charset="-78"/>
              </a:rPr>
              <a:t>۱1. پشتیبانی از استانداردهای نمایه‌سازی</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7" name="TextBox 36">
            <a:extLst>
              <a:ext uri="{FF2B5EF4-FFF2-40B4-BE49-F238E27FC236}">
                <a16:creationId xmlns:a16="http://schemas.microsoft.com/office/drawing/2014/main" id="{20B01D3D-E274-754E-7CCE-F0701037F1F5}"/>
              </a:ext>
            </a:extLst>
          </p:cNvPr>
          <p:cNvSpPr txBox="1"/>
          <p:nvPr/>
        </p:nvSpPr>
        <p:spPr>
          <a:xfrm>
            <a:off x="-617125" y="5460314"/>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solidFill>
                  <a:srgbClr val="FFFFFF"/>
                </a:solidFill>
                <a:cs typeface="B Titr" panose="00000700000000000000" pitchFamily="2" charset="-78"/>
              </a:rPr>
              <a:t>۱2. ابزارهای آنالیز و گزارش‌دهی</a:t>
            </a:r>
            <a:endParaRPr lang="en-US" sz="1400" b="1" kern="100" dirty="0">
              <a:solidFill>
                <a:srgbClr val="FFFFFF"/>
              </a:solidFill>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24187380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100"/>
                                        <p:tgtEl>
                                          <p:spTgt spid="2">
                                            <p:txEl>
                                              <p:pRg st="0" end="0"/>
                                            </p:txEl>
                                          </p:spTgt>
                                        </p:tgtEl>
                                      </p:cBhvr>
                                    </p:animEffect>
                                    <p:anim calcmode="lin" valueType="num">
                                      <p:cBhvr>
                                        <p:cTn id="8" dur="11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1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fade">
                                      <p:cBhvr>
                                        <p:cTn id="42" dur="1000"/>
                                        <p:tgtEl>
                                          <p:spTgt spid="25">
                                            <p:txEl>
                                              <p:pRg st="0" end="0"/>
                                            </p:txEl>
                                          </p:spTgt>
                                        </p:tgtEl>
                                      </p:cBhvr>
                                    </p:animEffect>
                                    <p:anim calcmode="lin" valueType="num">
                                      <p:cBhvr>
                                        <p:cTn id="43"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Effect transition="in" filter="fade">
                                      <p:cBhvr>
                                        <p:cTn id="49" dur="1000"/>
                                        <p:tgtEl>
                                          <p:spTgt spid="23">
                                            <p:txEl>
                                              <p:pRg st="0" end="0"/>
                                            </p:txEl>
                                          </p:spTgt>
                                        </p:tgtEl>
                                      </p:cBhvr>
                                    </p:animEffect>
                                    <p:anim calcmode="lin" valueType="num">
                                      <p:cBhvr>
                                        <p:cTn id="50"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4">
                                            <p:txEl>
                                              <p:pRg st="0" end="0"/>
                                            </p:txEl>
                                          </p:spTgt>
                                        </p:tgtEl>
                                        <p:attrNameLst>
                                          <p:attrName>style.visibility</p:attrName>
                                        </p:attrNameLst>
                                      </p:cBhvr>
                                      <p:to>
                                        <p:strVal val="visible"/>
                                      </p:to>
                                    </p:set>
                                    <p:animEffect transition="in" filter="fade">
                                      <p:cBhvr>
                                        <p:cTn id="56" dur="1000"/>
                                        <p:tgtEl>
                                          <p:spTgt spid="24">
                                            <p:txEl>
                                              <p:pRg st="0" end="0"/>
                                            </p:txEl>
                                          </p:spTgt>
                                        </p:tgtEl>
                                      </p:cBhvr>
                                    </p:animEffect>
                                    <p:anim calcmode="lin" valueType="num">
                                      <p:cBhvr>
                                        <p:cTn id="57"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Effect transition="in" filter="fade">
                                      <p:cBhvr>
                                        <p:cTn id="63" dur="1000"/>
                                        <p:tgtEl>
                                          <p:spTgt spid="5">
                                            <p:txEl>
                                              <p:pRg st="0" end="0"/>
                                            </p:txEl>
                                          </p:spTgt>
                                        </p:tgtEl>
                                      </p:cBhvr>
                                    </p:animEffect>
                                    <p:anim calcmode="lin" valueType="num">
                                      <p:cBhvr>
                                        <p:cTn id="6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5">
                                            <p:txEl>
                                              <p:pRg st="0" end="0"/>
                                            </p:txEl>
                                          </p:spTgt>
                                        </p:tgtEl>
                                        <p:attrNameLst>
                                          <p:attrName>style.visibility</p:attrName>
                                        </p:attrNameLst>
                                      </p:cBhvr>
                                      <p:to>
                                        <p:strVal val="visible"/>
                                      </p:to>
                                    </p:set>
                                    <p:animEffect transition="in" filter="fade">
                                      <p:cBhvr>
                                        <p:cTn id="70" dur="1000"/>
                                        <p:tgtEl>
                                          <p:spTgt spid="35">
                                            <p:txEl>
                                              <p:pRg st="0" end="0"/>
                                            </p:txEl>
                                          </p:spTgt>
                                        </p:tgtEl>
                                      </p:cBhvr>
                                    </p:animEffect>
                                    <p:anim calcmode="lin" valueType="num">
                                      <p:cBhvr>
                                        <p:cTn id="71"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6">
                                            <p:txEl>
                                              <p:pRg st="0" end="0"/>
                                            </p:txEl>
                                          </p:spTgt>
                                        </p:tgtEl>
                                        <p:attrNameLst>
                                          <p:attrName>style.visibility</p:attrName>
                                        </p:attrNameLst>
                                      </p:cBhvr>
                                      <p:to>
                                        <p:strVal val="visible"/>
                                      </p:to>
                                    </p:set>
                                    <p:animEffect transition="in" filter="fade">
                                      <p:cBhvr>
                                        <p:cTn id="77" dur="1000"/>
                                        <p:tgtEl>
                                          <p:spTgt spid="36">
                                            <p:txEl>
                                              <p:pRg st="0" end="0"/>
                                            </p:txEl>
                                          </p:spTgt>
                                        </p:tgtEl>
                                      </p:cBhvr>
                                    </p:animEffect>
                                    <p:anim calcmode="lin" valueType="num">
                                      <p:cBhvr>
                                        <p:cTn id="78"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7">
                                            <p:txEl>
                                              <p:pRg st="0" end="0"/>
                                            </p:txEl>
                                          </p:spTgt>
                                        </p:tgtEl>
                                        <p:attrNameLst>
                                          <p:attrName>style.visibility</p:attrName>
                                        </p:attrNameLst>
                                      </p:cBhvr>
                                      <p:to>
                                        <p:strVal val="visible"/>
                                      </p:to>
                                    </p:set>
                                    <p:animEffect transition="in" filter="fade">
                                      <p:cBhvr>
                                        <p:cTn id="84" dur="1000"/>
                                        <p:tgtEl>
                                          <p:spTgt spid="37">
                                            <p:txEl>
                                              <p:pRg st="0" end="0"/>
                                            </p:txEl>
                                          </p:spTgt>
                                        </p:tgtEl>
                                      </p:cBhvr>
                                    </p:animEffect>
                                    <p:anim calcmode="lin" valueType="num">
                                      <p:cBhvr>
                                        <p:cTn id="8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P spid="6" grpId="0" build="p"/>
      <p:bldP spid="7" grpId="0" build="p"/>
      <p:bldP spid="23" grpId="0" build="p"/>
      <p:bldP spid="24" grpId="0" build="p"/>
      <p:bldP spid="25" grpId="0" build="p"/>
      <p:bldP spid="35" grpId="0" build="p"/>
      <p:bldP spid="36" grpId="0" build="p"/>
      <p:bldP spid="3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89290" y="1577284"/>
            <a:ext cx="6719886" cy="3970318"/>
          </a:xfrm>
          <a:prstGeom prst="rect">
            <a:avLst/>
          </a:prstGeom>
          <a:noFill/>
        </p:spPr>
        <p:txBody>
          <a:bodyPr wrap="square">
            <a:spAutoFit/>
          </a:bodyPr>
          <a:lstStyle/>
          <a:p>
            <a:pPr algn="justLow" rtl="1">
              <a:lnSpc>
                <a:spcPct val="150000"/>
              </a:lnSpc>
            </a:pPr>
            <a:r>
              <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در این سامانه، علاوه بر نوع‌های استاندارد مقالات در این سامانه، می‌توانید نوع‌های جدیدی از مقالات را تعریف و به سامانه اضافه کنید</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a:t>
            </a:r>
          </a:p>
          <a:p>
            <a:pPr algn="justLow" rtl="1">
              <a:lnSpc>
                <a:spcPct val="150000"/>
              </a:lnSpc>
            </a:pP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این </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قابلیت به ناشران و سردبیران اجازه می‌دهد تا ساختار و چارچوب پذیرش مقالات را مطابق با نیازهای خاص نشریه یا حوزه پژوهشی خود سفارشی‌سازی </a:t>
            </a:r>
            <a:r>
              <a:rPr lang="fa-IR" sz="24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کنند.این </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انعطاف‌پذیری به ارتقای تنوع محتوایی و پوشش گسترده‌تر موضوعات علمی کمک می‌کند و امکان مدیریت دقیق‌تر و سازمان‌یافته‌تر انواع مختلف مقالات را فراهم می‌آورد. </a:t>
            </a:r>
            <a:endParaRPr lang="fa-IR" sz="24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A20076C3-3FFD-F42A-E115-115BC139039A}"/>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3" name="TextBox 2">
            <a:extLst>
              <a:ext uri="{FF2B5EF4-FFF2-40B4-BE49-F238E27FC236}">
                <a16:creationId xmlns:a16="http://schemas.microsoft.com/office/drawing/2014/main" id="{4286FABA-28B3-A420-DD9F-A953A2CAE2E7}"/>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AA01CAE7-56E8-110C-BD25-C65052054913}"/>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366E2C1E-7B34-CAD7-C0D2-53348831D8E7}"/>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E71F676F-88F7-949A-4418-5760CBD25699}"/>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328FB484-C874-EDA6-E155-D3F1B89B17FB}"/>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0" name="TextBox 19">
            <a:extLst>
              <a:ext uri="{FF2B5EF4-FFF2-40B4-BE49-F238E27FC236}">
                <a16:creationId xmlns:a16="http://schemas.microsoft.com/office/drawing/2014/main" id="{61BDB189-6F9A-4D06-6A38-27D842AF899E}"/>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D27EAAD7-8FE2-B890-16F9-CDE5007C141A}"/>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8949E7F4-4661-1286-7163-E1156FEE7C5C}"/>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42E58641-78CB-E7EA-5BF9-C8246354B87E}"/>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85B6F218-F818-18EE-6961-56BB6259B438}"/>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0ACCD3A9-A933-37A5-7502-9FC8A2D52669}"/>
              </a:ext>
            </a:extLst>
          </p:cNvPr>
          <p:cNvSpPr txBox="1"/>
          <p:nvPr/>
        </p:nvSpPr>
        <p:spPr>
          <a:xfrm>
            <a:off x="4997788"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9C07EB17-2BF6-E26C-A41F-F0A2C28603BB}"/>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B87718C7-62E4-D6EC-668D-6B0C7CE09BFD}"/>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6399822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89290" y="1615341"/>
            <a:ext cx="6719886" cy="4293483"/>
          </a:xfrm>
          <a:prstGeom prst="rect">
            <a:avLst/>
          </a:prstGeom>
          <a:noFill/>
        </p:spPr>
        <p:txBody>
          <a:bodyPr wrap="square">
            <a:spAutoFit/>
          </a:bodyPr>
          <a:lstStyle/>
          <a:p>
            <a:pPr marL="0" marR="0" algn="justLow" rtl="1">
              <a:lnSpc>
                <a:spcPct val="20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کیمن‌وب به کاربران این امکان را می‌دهد که با قابلیت‌های پیشرفته شخصی‌سازی، مانند جابجایی ستون‌ها، تغییر رنگ‌بندی، و ایجاد بلوک‌های اختصاصی، سایت خود را به سلیقه خود تنظیم کنند و تجربه‌ای منحصر به‌فرد برای کاربران خود ایجاد نمایند.</a:t>
            </a:r>
          </a:p>
        </p:txBody>
      </p:sp>
      <p:sp>
        <p:nvSpPr>
          <p:cNvPr id="2" name="TextBox 1">
            <a:extLst>
              <a:ext uri="{FF2B5EF4-FFF2-40B4-BE49-F238E27FC236}">
                <a16:creationId xmlns:a16="http://schemas.microsoft.com/office/drawing/2014/main" id="{1405EE00-AAB2-8E9C-EF92-7E90DD35243D}"/>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3" name="TextBox 2">
            <a:extLst>
              <a:ext uri="{FF2B5EF4-FFF2-40B4-BE49-F238E27FC236}">
                <a16:creationId xmlns:a16="http://schemas.microsoft.com/office/drawing/2014/main" id="{E3AC034D-080A-A25C-EAE7-BC1C05E24F2E}"/>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D718C976-EC4A-F062-30C3-CD63B5CEB343}"/>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AF23DD6E-04F2-2B21-7B1A-84296AE8692E}"/>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E6E6B08C-6BA8-8994-1DB6-328C9881E995}"/>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8CE2A460-22F7-2CC1-C6EB-CAE8EECA2165}"/>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0" name="TextBox 19">
            <a:extLst>
              <a:ext uri="{FF2B5EF4-FFF2-40B4-BE49-F238E27FC236}">
                <a16:creationId xmlns:a16="http://schemas.microsoft.com/office/drawing/2014/main" id="{5AE6C574-00B1-E26E-3C59-6C097121CC35}"/>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AA66C89A-EBA5-7B30-C0B8-49D62CC3F155}"/>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4CE5BD6D-5E5B-55B4-325B-B81CF70C06AD}"/>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C4C961CE-1901-65BD-A6B6-7F0395A5602C}"/>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4E555082-D640-9630-4E02-E60A44C0D33E}"/>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27E9A707-B796-16F6-8025-77BBC6C7FA01}"/>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24009630-183D-F6E0-9674-BA72AB3B2C4E}"/>
              </a:ext>
            </a:extLst>
          </p:cNvPr>
          <p:cNvSpPr txBox="1"/>
          <p:nvPr/>
        </p:nvSpPr>
        <p:spPr>
          <a:xfrm>
            <a:off x="5085952"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26297461-3C97-3BE1-E682-4069631B7B01}"/>
              </a:ext>
            </a:extLst>
          </p:cNvPr>
          <p:cNvSpPr txBox="1"/>
          <p:nvPr/>
        </p:nvSpPr>
        <p:spPr>
          <a:xfrm>
            <a:off x="7769224"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32426389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489290" y="1615341"/>
            <a:ext cx="6719886" cy="2569934"/>
          </a:xfrm>
          <a:prstGeom prst="rect">
            <a:avLst/>
          </a:prstGeom>
          <a:noFill/>
        </p:spPr>
        <p:txBody>
          <a:bodyPr wrap="square">
            <a:spAutoFit/>
          </a:bodyPr>
          <a:lstStyle/>
          <a:p>
            <a:pPr marL="0" marR="0" algn="justLow" rtl="1">
              <a:lnSpc>
                <a:spcPct val="20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ایمیل نویسنده مسئول در مقالات به‌طور خودکار در صفحه مربوطه نمایش داده می‌شود تا ارتباط با نویسندگان تسهیل گردد.</a:t>
            </a:r>
          </a:p>
        </p:txBody>
      </p:sp>
      <p:pic>
        <p:nvPicPr>
          <p:cNvPr id="2" name="Picture 1">
            <a:extLst>
              <a:ext uri="{FF2B5EF4-FFF2-40B4-BE49-F238E27FC236}">
                <a16:creationId xmlns:a16="http://schemas.microsoft.com/office/drawing/2014/main" id="{96E28177-E84F-457D-96FA-E7E1C64A75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03700" y="4458819"/>
            <a:ext cx="12191999" cy="6858000"/>
          </a:xfrm>
          <a:prstGeom prst="rect">
            <a:avLst/>
          </a:prstGeom>
        </p:spPr>
      </p:pic>
      <p:sp>
        <p:nvSpPr>
          <p:cNvPr id="3" name="TextBox 2">
            <a:extLst>
              <a:ext uri="{FF2B5EF4-FFF2-40B4-BE49-F238E27FC236}">
                <a16:creationId xmlns:a16="http://schemas.microsoft.com/office/drawing/2014/main" id="{DDD05051-7874-49C9-ACAE-740CB6416930}"/>
              </a:ext>
            </a:extLst>
          </p:cNvPr>
          <p:cNvSpPr txBox="1"/>
          <p:nvPr/>
        </p:nvSpPr>
        <p:spPr>
          <a:xfrm>
            <a:off x="4330700" y="-1183774"/>
            <a:ext cx="7688717" cy="68480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دستیار هوش مصنوعی</a:t>
            </a:r>
            <a:r>
              <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 </a:t>
            </a: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سامانه کیمن‌وب</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endParaRPr>
          </a:p>
        </p:txBody>
      </p:sp>
      <p:sp>
        <p:nvSpPr>
          <p:cNvPr id="4" name="TextBox 3">
            <a:extLst>
              <a:ext uri="{FF2B5EF4-FFF2-40B4-BE49-F238E27FC236}">
                <a16:creationId xmlns:a16="http://schemas.microsoft.com/office/drawing/2014/main" id="{6781FF62-F065-856E-47F9-8906413279F3}"/>
              </a:ext>
            </a:extLst>
          </p:cNvPr>
          <p:cNvSpPr txBox="1"/>
          <p:nvPr/>
        </p:nvSpPr>
        <p:spPr>
          <a:xfrm>
            <a:off x="8030029" y="0"/>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اختصاصی</a:t>
            </a:r>
            <a:endParaRPr lang="en-US" sz="4400" dirty="0"/>
          </a:p>
        </p:txBody>
      </p:sp>
      <p:sp>
        <p:nvSpPr>
          <p:cNvPr id="5" name="TextBox 4">
            <a:extLst>
              <a:ext uri="{FF2B5EF4-FFF2-40B4-BE49-F238E27FC236}">
                <a16:creationId xmlns:a16="http://schemas.microsoft.com/office/drawing/2014/main" id="{469EC691-6C93-318C-4892-BF1458967833}"/>
              </a:ext>
            </a:extLst>
          </p:cNvPr>
          <p:cNvSpPr txBox="1"/>
          <p:nvPr/>
        </p:nvSpPr>
        <p:spPr>
          <a:xfrm>
            <a:off x="8807904" y="845641"/>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a:t>
            </a:r>
            <a:r>
              <a:rPr lang="fa-IR" sz="1400" b="1" kern="100" dirty="0">
                <a:latin typeface="B Nazanin" panose="00000400000000000000" pitchFamily="2" charset="-78"/>
                <a:ea typeface="B Nazanin" panose="00000400000000000000" pitchFamily="2" charset="-78"/>
                <a:cs typeface="B Titr" panose="00000700000000000000" pitchFamily="2" charset="-78"/>
              </a:rPr>
              <a:t>ارائه سامانه دو زبانه با تمامی امکانات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59B5BACC-7C57-4E9A-E3E3-A3A5388EF38C}"/>
              </a:ext>
            </a:extLst>
          </p:cNvPr>
          <p:cNvSpPr txBox="1"/>
          <p:nvPr/>
        </p:nvSpPr>
        <p:spPr>
          <a:xfrm>
            <a:off x="8807904" y="128993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a:t>
            </a:r>
            <a:r>
              <a:rPr lang="fa-IR" sz="1400" b="1" kern="100" dirty="0">
                <a:latin typeface="B Nazanin" panose="00000400000000000000" pitchFamily="2" charset="-78"/>
                <a:ea typeface="B Nazanin" panose="00000400000000000000" pitchFamily="2" charset="-78"/>
                <a:cs typeface="B Titr" panose="00000700000000000000" pitchFamily="2" charset="-78"/>
              </a:rPr>
              <a:t>سامانه یکپارچه برای مدیریت تمامی نشریات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379DB8EF-719B-4C94-E197-E555D2912E41}"/>
              </a:ext>
            </a:extLst>
          </p:cNvPr>
          <p:cNvSpPr txBox="1"/>
          <p:nvPr/>
        </p:nvSpPr>
        <p:spPr>
          <a:xfrm>
            <a:off x="8807904" y="1706187"/>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a:t>
            </a:r>
            <a:r>
              <a:rPr lang="fa-IR" sz="1400" b="1" kern="100" dirty="0">
                <a:latin typeface="B Nazanin" panose="00000400000000000000" pitchFamily="2" charset="-78"/>
                <a:ea typeface="B Nazanin" panose="00000400000000000000" pitchFamily="2" charset="-78"/>
                <a:cs typeface="B Titr" panose="00000700000000000000" pitchFamily="2" charset="-78"/>
              </a:rPr>
              <a:t>آمار نشریه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0" name="TextBox 19">
            <a:extLst>
              <a:ext uri="{FF2B5EF4-FFF2-40B4-BE49-F238E27FC236}">
                <a16:creationId xmlns:a16="http://schemas.microsoft.com/office/drawing/2014/main" id="{DB3F08F7-D39D-074B-19F2-2373D88E03E2}"/>
              </a:ext>
            </a:extLst>
          </p:cNvPr>
          <p:cNvSpPr txBox="1"/>
          <p:nvPr/>
        </p:nvSpPr>
        <p:spPr>
          <a:xfrm>
            <a:off x="8807904" y="2081363"/>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a:t>
            </a:r>
            <a:r>
              <a:rPr lang="fa-IR" sz="1400" b="1" kern="100" dirty="0">
                <a:latin typeface="B Nazanin" panose="00000400000000000000" pitchFamily="2" charset="-78"/>
                <a:ea typeface="B Nazanin" panose="00000400000000000000" pitchFamily="2" charset="-78"/>
                <a:cs typeface="B Titr" panose="00000700000000000000" pitchFamily="2" charset="-78"/>
              </a:rPr>
              <a:t>تاریخچه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7A746BAA-7A33-FA34-8EB0-316E399FD487}"/>
              </a:ext>
            </a:extLst>
          </p:cNvPr>
          <p:cNvSpPr txBox="1"/>
          <p:nvPr/>
        </p:nvSpPr>
        <p:spPr>
          <a:xfrm>
            <a:off x="7769224" y="2501102"/>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لوگوی </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DOI</a:t>
            </a:r>
            <a:r>
              <a:rPr lang="en-US" sz="1400" b="1" kern="100" dirty="0">
                <a:latin typeface="B Nazanin" panose="00000400000000000000" pitchFamily="2" charset="-78"/>
                <a:ea typeface="B Nazanin" panose="00000400000000000000" pitchFamily="2" charset="-78"/>
                <a:cs typeface="B Titr" panose="00000700000000000000" pitchFamily="2" charset="-78"/>
              </a:rPr>
              <a:t> </a:t>
            </a:r>
            <a:r>
              <a:rPr lang="fa-IR" sz="1400" b="1" kern="100" dirty="0">
                <a:latin typeface="B Nazanin" panose="00000400000000000000" pitchFamily="2" charset="-78"/>
                <a:ea typeface="B Nazanin" panose="00000400000000000000" pitchFamily="2" charset="-78"/>
                <a:cs typeface="B Titr" panose="00000700000000000000" pitchFamily="2" charset="-78"/>
              </a:rPr>
              <a:t>و </a:t>
            </a:r>
            <a:r>
              <a:rPr lang="en-US" sz="1400" b="1" kern="100" dirty="0">
                <a:latin typeface="Times New Roman" panose="02020603050405020304" pitchFamily="18" charset="0"/>
                <a:ea typeface="B Nazanin" panose="00000400000000000000" pitchFamily="2" charset="-78"/>
                <a:cs typeface="Times New Roman" panose="02020603050405020304" pitchFamily="18" charset="0"/>
              </a:rPr>
              <a:t>ORCID</a:t>
            </a:r>
            <a:endParaRPr lang="en-US" sz="1400" b="1" kern="100" dirty="0">
              <a:effectLst/>
              <a:latin typeface="Times New Roman" panose="02020603050405020304" pitchFamily="18" charset="0"/>
              <a:ea typeface="B Nazanin" panose="00000400000000000000" pitchFamily="2" charset="-78"/>
              <a:cs typeface="Times New Roman" panose="02020603050405020304" pitchFamily="18" charset="0"/>
            </a:endParaRPr>
          </a:p>
        </p:txBody>
      </p:sp>
      <p:sp>
        <p:nvSpPr>
          <p:cNvPr id="26" name="TextBox 25">
            <a:extLst>
              <a:ext uri="{FF2B5EF4-FFF2-40B4-BE49-F238E27FC236}">
                <a16:creationId xmlns:a16="http://schemas.microsoft.com/office/drawing/2014/main" id="{103E106C-24CB-E9B9-2067-4F12B8871986}"/>
              </a:ext>
            </a:extLst>
          </p:cNvPr>
          <p:cNvSpPr txBox="1"/>
          <p:nvPr/>
        </p:nvSpPr>
        <p:spPr>
          <a:xfrm>
            <a:off x="7769224" y="3767995"/>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دوره‌ها و شماره‌های مجله در ستون کناری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D9FB805C-D13D-1EDE-40A0-421BE1D56F28}"/>
              </a:ext>
            </a:extLst>
          </p:cNvPr>
          <p:cNvSpPr txBox="1"/>
          <p:nvPr/>
        </p:nvSpPr>
        <p:spPr>
          <a:xfrm>
            <a:off x="8807904" y="3343316"/>
            <a:ext cx="338409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مقالات منتخب به صورت اسلایدشو</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EAE0AEB0-2B73-5B1C-1012-0A8F1E41F909}"/>
              </a:ext>
            </a:extLst>
          </p:cNvPr>
          <p:cNvSpPr txBox="1"/>
          <p:nvPr/>
        </p:nvSpPr>
        <p:spPr>
          <a:xfrm>
            <a:off x="7769224" y="2916397"/>
            <a:ext cx="4422776" cy="388568"/>
          </a:xfrm>
          <a:prstGeom prst="rect">
            <a:avLst/>
          </a:prstGeom>
          <a:noFill/>
        </p:spPr>
        <p:txBody>
          <a:bodyPr wrap="square">
            <a:spAutoFit/>
          </a:bodyPr>
          <a:lstStyle/>
          <a:p>
            <a:pPr algn="justLow" rtl="1">
              <a:lnSpc>
                <a:spcPct val="150000"/>
              </a:lnSpc>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a:t>
            </a:r>
            <a:r>
              <a:rPr lang="fa-IR" sz="1400" b="1" kern="100" dirty="0">
                <a:latin typeface="B Nazanin" panose="00000400000000000000" pitchFamily="2" charset="-78"/>
                <a:ea typeface="B Nazanin" panose="00000400000000000000" pitchFamily="2" charset="-78"/>
                <a:cs typeface="B Titr" panose="00000700000000000000" pitchFamily="2" charset="-78"/>
              </a:rPr>
              <a:t>نمایش ستاره کنار نام نویسنده مسئول</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5EB4970D-F2CA-4B36-4C98-C677C257FB66}"/>
              </a:ext>
            </a:extLst>
          </p:cNvPr>
          <p:cNvSpPr txBox="1"/>
          <p:nvPr/>
        </p:nvSpPr>
        <p:spPr>
          <a:xfrm>
            <a:off x="7769224" y="419915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9. پشتیبانی از </a:t>
            </a:r>
            <a:r>
              <a:rPr lang="en-US" sz="1400" b="1" kern="100" dirty="0">
                <a:cs typeface="B Titr" panose="00000700000000000000" pitchFamily="2" charset="-78"/>
              </a:rPr>
              <a:t>DOI </a:t>
            </a:r>
            <a:r>
              <a:rPr lang="fa-IR" sz="1400" b="1" kern="100" dirty="0">
                <a:cs typeface="B Titr" panose="00000700000000000000" pitchFamily="2" charset="-78"/>
              </a:rPr>
              <a:t>و </a:t>
            </a:r>
            <a:r>
              <a:rPr lang="en-US" sz="1400" b="1" kern="100" dirty="0">
                <a:cs typeface="B Titr" panose="00000700000000000000" pitchFamily="2" charset="-78"/>
              </a:rPr>
              <a:t> </a:t>
            </a:r>
            <a:r>
              <a:rPr lang="en-US" sz="1400" b="1" kern="100" dirty="0" err="1">
                <a:cs typeface="B Titr" panose="00000700000000000000" pitchFamily="2" charset="-78"/>
              </a:rPr>
              <a:t>CrossMark</a:t>
            </a:r>
            <a:r>
              <a:rPr lang="en-US" sz="1400" b="1" kern="100" dirty="0">
                <a:cs typeface="B Titr" panose="00000700000000000000" pitchFamily="2" charset="-78"/>
              </a:rPr>
              <a:t> </a:t>
            </a:r>
            <a:r>
              <a:rPr lang="fa-IR" sz="1400" b="1" kern="100" dirty="0">
                <a:cs typeface="B Titr" panose="00000700000000000000" pitchFamily="2" charset="-78"/>
              </a:rPr>
              <a:t>شرکت </a:t>
            </a:r>
            <a:r>
              <a:rPr lang="en-US" sz="1400" b="1" kern="100" dirty="0" err="1">
                <a:cs typeface="B Titr" panose="00000700000000000000" pitchFamily="2" charset="-78"/>
              </a:rPr>
              <a:t>CrossRef</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087902E7-03EE-2834-7531-0EE784540B1F}"/>
              </a:ext>
            </a:extLst>
          </p:cNvPr>
          <p:cNvSpPr txBox="1"/>
          <p:nvPr/>
        </p:nvSpPr>
        <p:spPr>
          <a:xfrm>
            <a:off x="7769224" y="4641306"/>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۱0. تغییرات ظاهری صفحه هیئت تحریریه و سایر صفحات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1" name="TextBox 30">
            <a:extLst>
              <a:ext uri="{FF2B5EF4-FFF2-40B4-BE49-F238E27FC236}">
                <a16:creationId xmlns:a16="http://schemas.microsoft.com/office/drawing/2014/main" id="{7628D2EA-FAAB-AB31-41CE-967B76C13800}"/>
              </a:ext>
            </a:extLst>
          </p:cNvPr>
          <p:cNvSpPr txBox="1"/>
          <p:nvPr/>
        </p:nvSpPr>
        <p:spPr>
          <a:xfrm>
            <a:off x="7769224" y="5082957"/>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۱1. اضافه شدن نوع مقاله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2" name="TextBox 31">
            <a:extLst>
              <a:ext uri="{FF2B5EF4-FFF2-40B4-BE49-F238E27FC236}">
                <a16:creationId xmlns:a16="http://schemas.microsoft.com/office/drawing/2014/main" id="{C2A08599-8EA8-85CB-37EF-9AE705709225}"/>
              </a:ext>
            </a:extLst>
          </p:cNvPr>
          <p:cNvSpPr txBox="1"/>
          <p:nvPr/>
        </p:nvSpPr>
        <p:spPr>
          <a:xfrm>
            <a:off x="7769224" y="5524608"/>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۱2. قابلیت شخصی‌سازی بالا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3" name="TextBox 32">
            <a:extLst>
              <a:ext uri="{FF2B5EF4-FFF2-40B4-BE49-F238E27FC236}">
                <a16:creationId xmlns:a16="http://schemas.microsoft.com/office/drawing/2014/main" id="{D17C3F8E-7216-F634-8F29-D08415362974}"/>
              </a:ext>
            </a:extLst>
          </p:cNvPr>
          <p:cNvSpPr txBox="1"/>
          <p:nvPr/>
        </p:nvSpPr>
        <p:spPr>
          <a:xfrm>
            <a:off x="5818641" y="5959963"/>
            <a:ext cx="4422776" cy="388568"/>
          </a:xfrm>
          <a:prstGeom prst="rect">
            <a:avLst/>
          </a:prstGeom>
          <a:noFill/>
        </p:spPr>
        <p:txBody>
          <a:bodyPr wrap="square">
            <a:spAutoFit/>
          </a:bodyPr>
          <a:lstStyle/>
          <a:p>
            <a:pPr algn="justLow" rtl="1">
              <a:lnSpc>
                <a:spcPct val="150000"/>
              </a:lnSpc>
            </a:pPr>
            <a:r>
              <a:rPr lang="fa-IR" sz="1400" b="1" kern="100" dirty="0">
                <a:cs typeface="B Titr" panose="00000700000000000000" pitchFamily="2" charset="-78"/>
              </a:rPr>
              <a:t>۱3. نمایش ایمیل نویسنده مسئول در سایت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Tree>
    <p:extLst>
      <p:ext uri="{BB962C8B-B14F-4D97-AF65-F5344CB8AC3E}">
        <p14:creationId xmlns:p14="http://schemas.microsoft.com/office/powerpoint/2010/main" val="40201352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16" name="Picture 15">
            <a:extLst>
              <a:ext uri="{FF2B5EF4-FFF2-40B4-BE49-F238E27FC236}">
                <a16:creationId xmlns:a16="http://schemas.microsoft.com/office/drawing/2014/main" id="{26CD6DCA-B871-41FB-A608-06D9956D33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pic>
        <p:nvPicPr>
          <p:cNvPr id="3" name="Picture 2">
            <a:extLst>
              <a:ext uri="{FF2B5EF4-FFF2-40B4-BE49-F238E27FC236}">
                <a16:creationId xmlns:a16="http://schemas.microsoft.com/office/drawing/2014/main" id="{8AC6162C-4F3A-468B-880B-3DA853F1D6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32" name="TextBox 31">
            <a:extLst>
              <a:ext uri="{FF2B5EF4-FFF2-40B4-BE49-F238E27FC236}">
                <a16:creationId xmlns:a16="http://schemas.microsoft.com/office/drawing/2014/main" id="{4DFD4EEF-FBCF-4EA5-94AF-BEF4C5CF672B}"/>
              </a:ext>
            </a:extLst>
          </p:cNvPr>
          <p:cNvSpPr txBox="1"/>
          <p:nvPr/>
        </p:nvSpPr>
        <p:spPr>
          <a:xfrm>
            <a:off x="4872038" y="1542673"/>
            <a:ext cx="7147377" cy="1331134"/>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سامانه کیمن‌وب در به‌ روز رسانی بعدی خود </a:t>
            </a:r>
            <a:r>
              <a:rPr kumimoji="0" lang="fa-IR" sz="2800" b="0" i="0" u="none" strike="noStrike" kern="100" cap="none" spc="0" normalizeH="0" baseline="0" noProof="0" dirty="0" smtClean="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از ابزارهای</a:t>
            </a:r>
            <a:r>
              <a:rPr kumimoji="0" lang="fa-IR" sz="2800" b="0" i="0" u="none" strike="noStrike" kern="100" cap="none" spc="0" normalizeH="0" noProof="0" dirty="0" smtClean="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 هوش</a:t>
            </a:r>
          </a:p>
          <a:p>
            <a:pPr marL="0" marR="0" lvl="0" indent="0" algn="justLow" defTabSz="457200" rtl="1" eaLnBrk="1" fontAlgn="auto" latinLnBrk="0" hangingPunct="1">
              <a:lnSpc>
                <a:spcPct val="150000"/>
              </a:lnSpc>
              <a:spcBef>
                <a:spcPts val="0"/>
              </a:spcBef>
              <a:spcAft>
                <a:spcPts val="0"/>
              </a:spcAft>
              <a:buClrTx/>
              <a:buSzTx/>
              <a:buFontTx/>
              <a:buNone/>
              <a:tabLst/>
              <a:defRPr/>
            </a:pPr>
            <a:r>
              <a:rPr lang="fa-IR" sz="2800" kern="100" baseline="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مصنوعی</a:t>
            </a:r>
            <a:r>
              <a:rPr lang="fa-IR" sz="28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 استفاده میکند.</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044F6556-1BEF-6C23-CEED-5E435AA56837}"/>
              </a:ext>
            </a:extLst>
          </p:cNvPr>
          <p:cNvSpPr txBox="1"/>
          <p:nvPr/>
        </p:nvSpPr>
        <p:spPr>
          <a:xfrm>
            <a:off x="4330700" y="631409"/>
            <a:ext cx="7688717" cy="68480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دستیار هوش مصنوعی</a:t>
            </a:r>
            <a:r>
              <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 </a:t>
            </a: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سامانه کیمن‌وب</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endParaRPr>
          </a:p>
        </p:txBody>
      </p:sp>
      <p:sp>
        <p:nvSpPr>
          <p:cNvPr id="6" name="TextBox 5">
            <a:extLst>
              <a:ext uri="{FF2B5EF4-FFF2-40B4-BE49-F238E27FC236}">
                <a16:creationId xmlns:a16="http://schemas.microsoft.com/office/drawing/2014/main" id="{3368E8B7-57B7-7861-4BC1-EB4A2E284D01}"/>
              </a:ext>
            </a:extLst>
          </p:cNvPr>
          <p:cNvSpPr txBox="1"/>
          <p:nvPr/>
        </p:nvSpPr>
        <p:spPr>
          <a:xfrm>
            <a:off x="-8325232" y="631409"/>
            <a:ext cx="7688717" cy="68480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rPr>
              <a:t>ویژگی‌های دستیار هوش مصنوعی:</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Titr" panose="00000700000000000000" pitchFamily="2" charset="-78"/>
            </a:endParaRPr>
          </a:p>
        </p:txBody>
      </p:sp>
    </p:spTree>
    <p:extLst>
      <p:ext uri="{BB962C8B-B14F-4D97-AF65-F5344CB8AC3E}">
        <p14:creationId xmlns:p14="http://schemas.microsoft.com/office/powerpoint/2010/main" val="1636713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12414654"/>
              </p:ext>
            </p:extLst>
          </p:nvPr>
        </p:nvGraphicFramePr>
        <p:xfrm>
          <a:off x="817680" y="605365"/>
          <a:ext cx="10506810" cy="5454426"/>
        </p:xfrm>
        <a:graphic>
          <a:graphicData uri="http://schemas.openxmlformats.org/drawingml/2006/table">
            <a:tbl>
              <a:tblPr firstRow="1" bandRow="1">
                <a:tableStyleId>{9D7B26C5-4107-4FEC-AEDC-1716B250A1EF}</a:tableStyleId>
              </a:tblPr>
              <a:tblGrid>
                <a:gridCol w="3502270">
                  <a:extLst>
                    <a:ext uri="{9D8B030D-6E8A-4147-A177-3AD203B41FA5}">
                      <a16:colId xmlns:a16="http://schemas.microsoft.com/office/drawing/2014/main" val="1409509368"/>
                    </a:ext>
                  </a:extLst>
                </a:gridCol>
                <a:gridCol w="4217380">
                  <a:extLst>
                    <a:ext uri="{9D8B030D-6E8A-4147-A177-3AD203B41FA5}">
                      <a16:colId xmlns:a16="http://schemas.microsoft.com/office/drawing/2014/main" val="647405238"/>
                    </a:ext>
                  </a:extLst>
                </a:gridCol>
                <a:gridCol w="2787160">
                  <a:extLst>
                    <a:ext uri="{9D8B030D-6E8A-4147-A177-3AD203B41FA5}">
                      <a16:colId xmlns:a16="http://schemas.microsoft.com/office/drawing/2014/main" val="2441151838"/>
                    </a:ext>
                  </a:extLst>
                </a:gridCol>
              </a:tblGrid>
              <a:tr h="590389">
                <a:tc>
                  <a:txBody>
                    <a:bodyPr/>
                    <a:lstStyle/>
                    <a:p>
                      <a:pPr algn="ctr"/>
                      <a:r>
                        <a:rPr lang="fa-IR" sz="2400" dirty="0" smtClean="0">
                          <a:solidFill>
                            <a:srgbClr val="FFFFFF"/>
                          </a:solidFill>
                          <a:cs typeface="2  Nazanin" panose="00000400000000000000" pitchFamily="2" charset="-78"/>
                        </a:rPr>
                        <a:t>ویژگی ها </a:t>
                      </a:r>
                      <a:endParaRPr lang="en-US" sz="2400" dirty="0">
                        <a:solidFill>
                          <a:srgbClr val="FFFFFF"/>
                        </a:solidFill>
                        <a:cs typeface="2  Nazanin" panose="00000400000000000000" pitchFamily="2" charset="-78"/>
                      </a:endParaRPr>
                    </a:p>
                  </a:txBody>
                  <a:tcPr/>
                </a:tc>
                <a:tc>
                  <a:txBody>
                    <a:bodyPr/>
                    <a:lstStyle/>
                    <a:p>
                      <a:pPr algn="ctr"/>
                      <a:r>
                        <a:rPr lang="fa-IR" sz="2400" dirty="0" smtClean="0">
                          <a:solidFill>
                            <a:srgbClr val="FFFFFF"/>
                          </a:solidFill>
                          <a:cs typeface="2  Nazanin" panose="00000400000000000000" pitchFamily="2" charset="-78"/>
                        </a:rPr>
                        <a:t>کیمن وب</a:t>
                      </a:r>
                      <a:endParaRPr lang="en-US" sz="2400" dirty="0">
                        <a:solidFill>
                          <a:srgbClr val="FFFFFF"/>
                        </a:solidFill>
                        <a:cs typeface="2  Nazanin" panose="00000400000000000000" pitchFamily="2" charset="-78"/>
                      </a:endParaRPr>
                    </a:p>
                  </a:txBody>
                  <a:tcPr/>
                </a:tc>
                <a:tc>
                  <a:txBody>
                    <a:bodyPr/>
                    <a:lstStyle/>
                    <a:p>
                      <a:pPr algn="ctr"/>
                      <a:r>
                        <a:rPr lang="fa-IR" sz="2400" dirty="0" smtClean="0">
                          <a:solidFill>
                            <a:srgbClr val="FFFFFF"/>
                          </a:solidFill>
                          <a:cs typeface="2  Nazanin" panose="00000400000000000000" pitchFamily="2" charset="-78"/>
                        </a:rPr>
                        <a:t>سینا وب / یکتا وب</a:t>
                      </a:r>
                      <a:endParaRPr lang="en-US" sz="2400" dirty="0">
                        <a:solidFill>
                          <a:srgbClr val="FFFFFF"/>
                        </a:solidFill>
                        <a:cs typeface="2  Nazanin" panose="00000400000000000000" pitchFamily="2" charset="-78"/>
                      </a:endParaRPr>
                    </a:p>
                  </a:txBody>
                  <a:tcPr/>
                </a:tc>
                <a:extLst>
                  <a:ext uri="{0D108BD9-81ED-4DB2-BD59-A6C34878D82A}">
                    <a16:rowId xmlns:a16="http://schemas.microsoft.com/office/drawing/2014/main" val="3642836782"/>
                  </a:ext>
                </a:extLst>
              </a:tr>
              <a:tr h="1076971">
                <a:tc>
                  <a:txBody>
                    <a:bodyPr/>
                    <a:lstStyle/>
                    <a:p>
                      <a:pPr algn="ctr"/>
                      <a:r>
                        <a:rPr lang="fa-IR" sz="2400" dirty="0" smtClean="0">
                          <a:solidFill>
                            <a:srgbClr val="FFFFFF"/>
                          </a:solidFill>
                          <a:cs typeface="2  Nazanin" panose="00000400000000000000" pitchFamily="2" charset="-78"/>
                        </a:rPr>
                        <a:t>رابط کاربری</a:t>
                      </a:r>
                      <a:r>
                        <a:rPr lang="fa-IR" sz="2400" baseline="0" dirty="0" smtClean="0">
                          <a:solidFill>
                            <a:srgbClr val="FFFFFF"/>
                          </a:solidFill>
                          <a:cs typeface="2  Nazanin" panose="00000400000000000000" pitchFamily="2" charset="-78"/>
                        </a:rPr>
                        <a:t> بهینه شده برای</a:t>
                      </a:r>
                    </a:p>
                    <a:p>
                      <a:pPr algn="ctr"/>
                      <a:r>
                        <a:rPr lang="fa-IR" sz="2400" baseline="0" dirty="0" smtClean="0">
                          <a:solidFill>
                            <a:srgbClr val="FFFFFF"/>
                          </a:solidFill>
                          <a:cs typeface="2  Nazanin" panose="00000400000000000000" pitchFamily="2" charset="-78"/>
                        </a:rPr>
                        <a:t>انتشار مقالات</a:t>
                      </a:r>
                      <a:endParaRPr lang="en-US" sz="2400" dirty="0">
                        <a:solidFill>
                          <a:srgbClr val="FFFFFF"/>
                        </a:solidFill>
                        <a:cs typeface="2  Nazanin" panose="00000400000000000000" pitchFamily="2" charset="-78"/>
                      </a:endParaRPr>
                    </a:p>
                  </a:txBody>
                  <a:tcPr/>
                </a:tc>
                <a:tc>
                  <a:txBody>
                    <a:bodyPr/>
                    <a:lstStyle/>
                    <a:p>
                      <a:pPr algn="ctr" rtl="1"/>
                      <a:r>
                        <a:rPr lang="en-US" sz="3200" dirty="0" smtClean="0">
                          <a:solidFill>
                            <a:srgbClr val="00EE6C"/>
                          </a:solidFill>
                          <a:cs typeface="2  Nazanin" panose="00000400000000000000" pitchFamily="2" charset="-78"/>
                          <a:sym typeface="Wingdings" panose="05000000000000000000" pitchFamily="2" charset="2"/>
                        </a:rPr>
                        <a:t></a:t>
                      </a:r>
                      <a:endParaRPr lang="en-US" sz="3200" dirty="0">
                        <a:solidFill>
                          <a:srgbClr val="00EE6C"/>
                        </a:solidFill>
                        <a:cs typeface="2  Nazanin" panose="00000400000000000000" pitchFamily="2" charset="-78"/>
                      </a:endParaRPr>
                    </a:p>
                  </a:txBody>
                  <a:tcPr/>
                </a:tc>
                <a:tc>
                  <a:txBody>
                    <a:bodyPr/>
                    <a:lstStyle/>
                    <a:p>
                      <a:pPr algn="ctr"/>
                      <a:r>
                        <a:rPr lang="en-US" sz="3200" dirty="0" smtClean="0">
                          <a:solidFill>
                            <a:srgbClr val="FFFFFF"/>
                          </a:solidFill>
                          <a:cs typeface="2  Nazanin" panose="00000400000000000000" pitchFamily="2" charset="-78"/>
                        </a:rPr>
                        <a:t>~</a:t>
                      </a:r>
                      <a:endParaRPr lang="en-US" sz="3200" dirty="0">
                        <a:solidFill>
                          <a:srgbClr val="FFFFFF"/>
                        </a:solidFill>
                        <a:cs typeface="2  Nazanin" panose="00000400000000000000" pitchFamily="2" charset="-78"/>
                      </a:endParaRPr>
                    </a:p>
                  </a:txBody>
                  <a:tcPr/>
                </a:tc>
                <a:extLst>
                  <a:ext uri="{0D108BD9-81ED-4DB2-BD59-A6C34878D82A}">
                    <a16:rowId xmlns:a16="http://schemas.microsoft.com/office/drawing/2014/main" val="3271970214"/>
                  </a:ext>
                </a:extLst>
              </a:tr>
              <a:tr h="550910">
                <a:tc>
                  <a:txBody>
                    <a:bodyPr/>
                    <a:lstStyle/>
                    <a:p>
                      <a:pPr algn="ctr"/>
                      <a:r>
                        <a:rPr lang="fa-IR" sz="2400" dirty="0" smtClean="0">
                          <a:solidFill>
                            <a:srgbClr val="FFFFFF"/>
                          </a:solidFill>
                          <a:cs typeface="2  Nazanin" panose="00000400000000000000" pitchFamily="2" charset="-78"/>
                        </a:rPr>
                        <a:t>انتشار و نمایه سازی بین المللی</a:t>
                      </a:r>
                    </a:p>
                    <a:p>
                      <a:pPr algn="ctr"/>
                      <a:endParaRPr lang="en-US" sz="2400" dirty="0">
                        <a:solidFill>
                          <a:srgbClr val="FFFFFF"/>
                        </a:solidFill>
                        <a:cs typeface="2  Nazanin" panose="00000400000000000000" pitchFamily="2" charset="-78"/>
                      </a:endParaRPr>
                    </a:p>
                  </a:txBody>
                  <a:tcPr/>
                </a:tc>
                <a:tc>
                  <a:txBody>
                    <a:bodyPr/>
                    <a:lstStyle/>
                    <a:p>
                      <a:pPr algn="ctr" rtl="1"/>
                      <a:endParaRPr lang="en-US" sz="2200" dirty="0">
                        <a:solidFill>
                          <a:srgbClr val="FFFFFF"/>
                        </a:solidFill>
                        <a:cs typeface="2  Nazanin" panose="00000400000000000000"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rgbClr val="FFFFFF"/>
                          </a:solidFill>
                          <a:cs typeface="2  Nazanin" panose="00000400000000000000" pitchFamily="2" charset="-78"/>
                        </a:rPr>
                        <a:t>~</a:t>
                      </a:r>
                    </a:p>
                    <a:p>
                      <a:pPr algn="ctr"/>
                      <a:endParaRPr lang="en-US" sz="2400" dirty="0">
                        <a:solidFill>
                          <a:srgbClr val="FFFFFF"/>
                        </a:solidFill>
                        <a:cs typeface="2  Nazanin" panose="00000400000000000000" pitchFamily="2" charset="-78"/>
                      </a:endParaRPr>
                    </a:p>
                  </a:txBody>
                  <a:tcPr/>
                </a:tc>
                <a:extLst>
                  <a:ext uri="{0D108BD9-81ED-4DB2-BD59-A6C34878D82A}">
                    <a16:rowId xmlns:a16="http://schemas.microsoft.com/office/drawing/2014/main" val="1059740763"/>
                  </a:ext>
                </a:extLst>
              </a:tr>
              <a:tr h="659935">
                <a:tc>
                  <a:txBody>
                    <a:bodyPr/>
                    <a:lstStyle/>
                    <a:p>
                      <a:pPr algn="ctr"/>
                      <a:r>
                        <a:rPr lang="fa-IR" sz="2400" dirty="0" smtClean="0">
                          <a:solidFill>
                            <a:srgbClr val="FFFFFF"/>
                          </a:solidFill>
                          <a:cs typeface="2  Nazanin" panose="00000400000000000000" pitchFamily="2" charset="-78"/>
                        </a:rPr>
                        <a:t>دستیار هوش مصنوعی</a:t>
                      </a:r>
                      <a:endParaRPr lang="en-US" sz="2400" dirty="0" smtClean="0">
                        <a:solidFill>
                          <a:srgbClr val="FFFFFF"/>
                        </a:solidFill>
                        <a:cs typeface="2  Nazanin" panose="00000400000000000000" pitchFamily="2" charset="-78"/>
                      </a:endParaRPr>
                    </a:p>
                    <a:p>
                      <a:pPr algn="ctr"/>
                      <a:endParaRPr lang="en-US" sz="2400" dirty="0">
                        <a:solidFill>
                          <a:srgbClr val="FFFFFF"/>
                        </a:solidFill>
                        <a:cs typeface="2  Nazanin" panose="00000400000000000000" pitchFamily="2" charset="-78"/>
                      </a:endParaRPr>
                    </a:p>
                  </a:txBody>
                  <a:tcPr/>
                </a:tc>
                <a:tc>
                  <a:txBody>
                    <a:bodyPr/>
                    <a:lstStyle/>
                    <a:p>
                      <a:pPr algn="just" rtl="1"/>
                      <a:endParaRPr lang="en-US" sz="2200" dirty="0">
                        <a:solidFill>
                          <a:srgbClr val="FFFFFF"/>
                        </a:solidFill>
                        <a:cs typeface="2  Nazanin" panose="00000400000000000000"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3600" dirty="0" smtClean="0">
                          <a:solidFill>
                            <a:srgbClr val="FF0000"/>
                          </a:solidFill>
                          <a:cs typeface="2  Nazanin" panose="00000400000000000000" pitchFamily="2" charset="-78"/>
                        </a:rPr>
                        <a:t>×</a:t>
                      </a:r>
                      <a:endParaRPr lang="en-US" sz="3600" dirty="0" smtClean="0">
                        <a:solidFill>
                          <a:srgbClr val="FF0000"/>
                        </a:solidFill>
                        <a:cs typeface="2  Nazanin" panose="00000400000000000000" pitchFamily="2" charset="-78"/>
                      </a:endParaRPr>
                    </a:p>
                  </a:txBody>
                  <a:tcPr/>
                </a:tc>
                <a:extLst>
                  <a:ext uri="{0D108BD9-81ED-4DB2-BD59-A6C34878D82A}">
                    <a16:rowId xmlns:a16="http://schemas.microsoft.com/office/drawing/2014/main" val="999279729"/>
                  </a:ext>
                </a:extLst>
              </a:tr>
              <a:tr h="830506">
                <a:tc>
                  <a:txBody>
                    <a:bodyPr/>
                    <a:lstStyle/>
                    <a:p>
                      <a:pPr algn="ctr"/>
                      <a:r>
                        <a:rPr lang="fa-IR" sz="2400" dirty="0" smtClean="0">
                          <a:solidFill>
                            <a:srgbClr val="FFFFFF"/>
                          </a:solidFill>
                          <a:cs typeface="2  Nazanin" panose="00000400000000000000" pitchFamily="2" charset="-78"/>
                        </a:rPr>
                        <a:t>توسعه فعال</a:t>
                      </a:r>
                    </a:p>
                  </a:txBody>
                  <a:tcPr/>
                </a:tc>
                <a:tc>
                  <a:txBody>
                    <a:bodyPr/>
                    <a:lstStyle/>
                    <a:p>
                      <a:pPr algn="just" rtl="1"/>
                      <a:endParaRPr lang="en-US" sz="2200" dirty="0">
                        <a:solidFill>
                          <a:srgbClr val="FFFFFF"/>
                        </a:solidFill>
                        <a:cs typeface="2  Nazanin" panose="00000400000000000000" pitchFamily="2" charset="-78"/>
                      </a:endParaRPr>
                    </a:p>
                  </a:txBody>
                  <a:tcPr/>
                </a:tc>
                <a:tc>
                  <a:txBody>
                    <a:bodyPr/>
                    <a:lstStyle/>
                    <a:p>
                      <a:pPr algn="ctr"/>
                      <a:r>
                        <a:rPr lang="en-US" sz="3200" dirty="0" smtClean="0">
                          <a:solidFill>
                            <a:srgbClr val="FFFFFF"/>
                          </a:solidFill>
                          <a:cs typeface="2  Nazanin" panose="00000400000000000000" pitchFamily="2" charset="-78"/>
                        </a:rPr>
                        <a:t>~</a:t>
                      </a:r>
                      <a:endParaRPr lang="en-US" sz="3200" dirty="0">
                        <a:solidFill>
                          <a:srgbClr val="FFFFFF"/>
                        </a:solidFill>
                        <a:cs typeface="2  Nazanin" panose="00000400000000000000" pitchFamily="2" charset="-78"/>
                      </a:endParaRPr>
                    </a:p>
                  </a:txBody>
                  <a:tcPr/>
                </a:tc>
                <a:extLst>
                  <a:ext uri="{0D108BD9-81ED-4DB2-BD59-A6C34878D82A}">
                    <a16:rowId xmlns:a16="http://schemas.microsoft.com/office/drawing/2014/main" val="3829730980"/>
                  </a:ext>
                </a:extLst>
              </a:tr>
              <a:tr h="1076971">
                <a:tc>
                  <a:txBody>
                    <a:bodyPr/>
                    <a:lstStyle/>
                    <a:p>
                      <a:pPr algn="ctr"/>
                      <a:r>
                        <a:rPr lang="fa-IR" sz="2400" dirty="0" smtClean="0">
                          <a:solidFill>
                            <a:srgbClr val="FFFFFF"/>
                          </a:solidFill>
                          <a:cs typeface="2  Nazanin" panose="00000400000000000000" pitchFamily="2" charset="-78"/>
                        </a:rPr>
                        <a:t>سایر امکانات و قابلیت های پیشرفته متنوع</a:t>
                      </a:r>
                    </a:p>
                    <a:p>
                      <a:pPr algn="ctr"/>
                      <a:endParaRPr lang="fa-IR" sz="2400" dirty="0" smtClean="0">
                        <a:solidFill>
                          <a:srgbClr val="FFFFFF"/>
                        </a:solidFill>
                        <a:cs typeface="2  Nazanin" panose="00000400000000000000" pitchFamily="2" charset="-78"/>
                      </a:endParaRPr>
                    </a:p>
                  </a:txBody>
                  <a:tcPr/>
                </a:tc>
                <a:tc>
                  <a:txBody>
                    <a:bodyPr/>
                    <a:lstStyle/>
                    <a:p>
                      <a:pPr algn="just" rtl="1"/>
                      <a:endParaRPr lang="en-US" sz="2200" dirty="0">
                        <a:solidFill>
                          <a:srgbClr val="FFFFFF"/>
                        </a:solidFill>
                        <a:cs typeface="2  Nazanin" panose="00000400000000000000" pitchFamily="2" charset="-78"/>
                      </a:endParaRPr>
                    </a:p>
                  </a:txBody>
                  <a:tcPr/>
                </a:tc>
                <a:tc>
                  <a:txBody>
                    <a:bodyPr/>
                    <a:lstStyle/>
                    <a:p>
                      <a:pPr algn="ctr"/>
                      <a:r>
                        <a:rPr lang="en-US" sz="3200" dirty="0" smtClean="0">
                          <a:solidFill>
                            <a:srgbClr val="FFFFFF"/>
                          </a:solidFill>
                          <a:cs typeface="2  Nazanin" panose="00000400000000000000" pitchFamily="2" charset="-78"/>
                        </a:rPr>
                        <a:t>~</a:t>
                      </a:r>
                      <a:endParaRPr lang="en-US" sz="3200" dirty="0">
                        <a:solidFill>
                          <a:srgbClr val="FFFFFF"/>
                        </a:solidFill>
                        <a:cs typeface="2  Nazanin" panose="00000400000000000000" pitchFamily="2" charset="-78"/>
                      </a:endParaRPr>
                    </a:p>
                  </a:txBody>
                  <a:tcPr/>
                </a:tc>
                <a:extLst>
                  <a:ext uri="{0D108BD9-81ED-4DB2-BD59-A6C34878D82A}">
                    <a16:rowId xmlns:a16="http://schemas.microsoft.com/office/drawing/2014/main" val="261988743"/>
                  </a:ext>
                </a:extLst>
              </a:tr>
            </a:tbl>
          </a:graphicData>
        </a:graphic>
      </p:graphicFrame>
      <p:pic>
        <p:nvPicPr>
          <p:cNvPr id="3" name="Picture 2"/>
          <p:cNvPicPr>
            <a:picLocks noChangeAspect="1"/>
          </p:cNvPicPr>
          <p:nvPr/>
        </p:nvPicPr>
        <p:blipFill>
          <a:blip r:embed="rId2"/>
          <a:stretch>
            <a:fillRect/>
          </a:stretch>
        </p:blipFill>
        <p:spPr>
          <a:xfrm>
            <a:off x="6019800" y="3992397"/>
            <a:ext cx="810838" cy="853514"/>
          </a:xfrm>
          <a:prstGeom prst="rect">
            <a:avLst/>
          </a:prstGeom>
        </p:spPr>
      </p:pic>
      <p:pic>
        <p:nvPicPr>
          <p:cNvPr id="4" name="Picture 3"/>
          <p:cNvPicPr>
            <a:picLocks noChangeAspect="1"/>
          </p:cNvPicPr>
          <p:nvPr/>
        </p:nvPicPr>
        <p:blipFill>
          <a:blip r:embed="rId2"/>
          <a:stretch>
            <a:fillRect/>
          </a:stretch>
        </p:blipFill>
        <p:spPr>
          <a:xfrm>
            <a:off x="5998312" y="3138883"/>
            <a:ext cx="810838" cy="853514"/>
          </a:xfrm>
          <a:prstGeom prst="rect">
            <a:avLst/>
          </a:prstGeom>
        </p:spPr>
      </p:pic>
      <p:pic>
        <p:nvPicPr>
          <p:cNvPr id="5" name="Picture 4"/>
          <p:cNvPicPr>
            <a:picLocks noChangeAspect="1"/>
          </p:cNvPicPr>
          <p:nvPr/>
        </p:nvPicPr>
        <p:blipFill>
          <a:blip r:embed="rId2"/>
          <a:stretch>
            <a:fillRect/>
          </a:stretch>
        </p:blipFill>
        <p:spPr>
          <a:xfrm>
            <a:off x="6019800" y="2298881"/>
            <a:ext cx="810838" cy="853514"/>
          </a:xfrm>
          <a:prstGeom prst="rect">
            <a:avLst/>
          </a:prstGeom>
        </p:spPr>
      </p:pic>
      <p:pic>
        <p:nvPicPr>
          <p:cNvPr id="6" name="Picture 5"/>
          <p:cNvPicPr>
            <a:picLocks noChangeAspect="1"/>
          </p:cNvPicPr>
          <p:nvPr/>
        </p:nvPicPr>
        <p:blipFill>
          <a:blip r:embed="rId2"/>
          <a:stretch>
            <a:fillRect/>
          </a:stretch>
        </p:blipFill>
        <p:spPr>
          <a:xfrm>
            <a:off x="5995381" y="5048147"/>
            <a:ext cx="810838" cy="853514"/>
          </a:xfrm>
          <a:prstGeom prst="rect">
            <a:avLst/>
          </a:prstGeom>
        </p:spPr>
      </p:pic>
    </p:spTree>
    <p:extLst>
      <p:ext uri="{BB962C8B-B14F-4D97-AF65-F5344CB8AC3E}">
        <p14:creationId xmlns:p14="http://schemas.microsoft.com/office/powerpoint/2010/main" val="23886558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42897861"/>
              </p:ext>
            </p:extLst>
          </p:nvPr>
        </p:nvGraphicFramePr>
        <p:xfrm>
          <a:off x="870434" y="825172"/>
          <a:ext cx="10506810" cy="5083259"/>
        </p:xfrm>
        <a:graphic>
          <a:graphicData uri="http://schemas.openxmlformats.org/drawingml/2006/table">
            <a:tbl>
              <a:tblPr firstRow="1" bandRow="1">
                <a:tableStyleId>{9D7B26C5-4107-4FEC-AEDC-1716B250A1EF}</a:tableStyleId>
              </a:tblPr>
              <a:tblGrid>
                <a:gridCol w="3502270">
                  <a:extLst>
                    <a:ext uri="{9D8B030D-6E8A-4147-A177-3AD203B41FA5}">
                      <a16:colId xmlns:a16="http://schemas.microsoft.com/office/drawing/2014/main" val="1409509368"/>
                    </a:ext>
                  </a:extLst>
                </a:gridCol>
                <a:gridCol w="4217380">
                  <a:extLst>
                    <a:ext uri="{9D8B030D-6E8A-4147-A177-3AD203B41FA5}">
                      <a16:colId xmlns:a16="http://schemas.microsoft.com/office/drawing/2014/main" val="647405238"/>
                    </a:ext>
                  </a:extLst>
                </a:gridCol>
                <a:gridCol w="2787160">
                  <a:extLst>
                    <a:ext uri="{9D8B030D-6E8A-4147-A177-3AD203B41FA5}">
                      <a16:colId xmlns:a16="http://schemas.microsoft.com/office/drawing/2014/main" val="2441151838"/>
                    </a:ext>
                  </a:extLst>
                </a:gridCol>
              </a:tblGrid>
              <a:tr h="699951">
                <a:tc>
                  <a:txBody>
                    <a:bodyPr/>
                    <a:lstStyle/>
                    <a:p>
                      <a:pPr algn="ctr"/>
                      <a:r>
                        <a:rPr lang="fa-IR" sz="2400" dirty="0" smtClean="0">
                          <a:solidFill>
                            <a:srgbClr val="FFFFFF"/>
                          </a:solidFill>
                          <a:cs typeface="2  Nazanin" panose="00000400000000000000" pitchFamily="2" charset="-78"/>
                        </a:rPr>
                        <a:t>ویژگی ها </a:t>
                      </a:r>
                      <a:endParaRPr lang="en-US" sz="2400" dirty="0">
                        <a:solidFill>
                          <a:srgbClr val="FFFFFF"/>
                        </a:solidFill>
                        <a:cs typeface="2  Nazanin" panose="00000400000000000000" pitchFamily="2" charset="-78"/>
                      </a:endParaRPr>
                    </a:p>
                  </a:txBody>
                  <a:tcPr/>
                </a:tc>
                <a:tc>
                  <a:txBody>
                    <a:bodyPr/>
                    <a:lstStyle/>
                    <a:p>
                      <a:pPr algn="ctr"/>
                      <a:r>
                        <a:rPr lang="fa-IR" sz="2400" dirty="0" smtClean="0">
                          <a:solidFill>
                            <a:srgbClr val="FFFFFF"/>
                          </a:solidFill>
                          <a:cs typeface="2  Nazanin" panose="00000400000000000000" pitchFamily="2" charset="-78"/>
                        </a:rPr>
                        <a:t>کیمن وب</a:t>
                      </a:r>
                      <a:endParaRPr lang="en-US" sz="2400" dirty="0">
                        <a:solidFill>
                          <a:srgbClr val="FFFFFF"/>
                        </a:solidFill>
                        <a:cs typeface="2  Nazanin" panose="00000400000000000000" pitchFamily="2" charset="-78"/>
                      </a:endParaRPr>
                    </a:p>
                  </a:txBody>
                  <a:tcPr/>
                </a:tc>
                <a:tc>
                  <a:txBody>
                    <a:bodyPr/>
                    <a:lstStyle/>
                    <a:p>
                      <a:pPr algn="ctr"/>
                      <a:r>
                        <a:rPr lang="fa-IR" sz="2400" dirty="0" smtClean="0">
                          <a:solidFill>
                            <a:srgbClr val="FFFFFF"/>
                          </a:solidFill>
                          <a:cs typeface="2  Nazanin" panose="00000400000000000000" pitchFamily="2" charset="-78"/>
                        </a:rPr>
                        <a:t>سینا وب / یکتا وب</a:t>
                      </a:r>
                      <a:endParaRPr lang="en-US" sz="2400" dirty="0">
                        <a:solidFill>
                          <a:srgbClr val="FFFFFF"/>
                        </a:solidFill>
                        <a:cs typeface="2  Nazanin" panose="00000400000000000000" pitchFamily="2" charset="-78"/>
                      </a:endParaRPr>
                    </a:p>
                  </a:txBody>
                  <a:tcPr/>
                </a:tc>
                <a:extLst>
                  <a:ext uri="{0D108BD9-81ED-4DB2-BD59-A6C34878D82A}">
                    <a16:rowId xmlns:a16="http://schemas.microsoft.com/office/drawing/2014/main" val="3642836782"/>
                  </a:ext>
                </a:extLst>
              </a:tr>
              <a:tr h="4383308">
                <a:tc>
                  <a:txBody>
                    <a:bodyPr/>
                    <a:lstStyle/>
                    <a:p>
                      <a:pPr algn="ctr"/>
                      <a:r>
                        <a:rPr lang="fa-IR" sz="2400" dirty="0" smtClean="0">
                          <a:solidFill>
                            <a:srgbClr val="FFFFFF"/>
                          </a:solidFill>
                          <a:cs typeface="2  Nazanin" panose="00000400000000000000" pitchFamily="2" charset="-78"/>
                        </a:rPr>
                        <a:t>رابط کاربری</a:t>
                      </a:r>
                      <a:r>
                        <a:rPr lang="fa-IR" sz="2400" baseline="0" dirty="0" smtClean="0">
                          <a:solidFill>
                            <a:srgbClr val="FFFFFF"/>
                          </a:solidFill>
                          <a:cs typeface="2  Nazanin" panose="00000400000000000000" pitchFamily="2" charset="-78"/>
                        </a:rPr>
                        <a:t> بهینه شده برای</a:t>
                      </a:r>
                    </a:p>
                    <a:p>
                      <a:pPr algn="ctr"/>
                      <a:r>
                        <a:rPr lang="fa-IR" sz="2400" baseline="0" dirty="0" smtClean="0">
                          <a:solidFill>
                            <a:srgbClr val="FFFFFF"/>
                          </a:solidFill>
                          <a:cs typeface="2  Nazanin" panose="00000400000000000000" pitchFamily="2" charset="-78"/>
                        </a:rPr>
                        <a:t>انتشار مقالات</a:t>
                      </a:r>
                      <a:endParaRPr lang="en-US" sz="2400" dirty="0">
                        <a:solidFill>
                          <a:srgbClr val="FFFFFF"/>
                        </a:solidFill>
                        <a:cs typeface="2  Nazanin" panose="00000400000000000000" pitchFamily="2" charset="-78"/>
                      </a:endParaRPr>
                    </a:p>
                  </a:txBody>
                  <a:tcPr/>
                </a:tc>
                <a:tc>
                  <a:txBody>
                    <a:bodyPr/>
                    <a:lstStyle/>
                    <a:p>
                      <a:pPr algn="just" rtl="1"/>
                      <a:r>
                        <a:rPr lang="fa-IR" sz="2200" dirty="0" smtClean="0">
                          <a:solidFill>
                            <a:srgbClr val="FFFFFF"/>
                          </a:solidFill>
                          <a:cs typeface="2  Nazanin" panose="00000400000000000000" pitchFamily="2" charset="-78"/>
                        </a:rPr>
                        <a:t>رابط کاربری بهینه‌شده کیمن‌وب بر اساس اصول طراحی تجربه کاربری علمی و نیازهای واقعی نویسندگان و داوران توسعه یافته است .طراحی تجربه کاربری </a:t>
                      </a:r>
                      <a:r>
                        <a:rPr lang="en-US" sz="2200" dirty="0" smtClean="0">
                          <a:solidFill>
                            <a:srgbClr val="FFFFFF"/>
                          </a:solidFill>
                          <a:cs typeface="2  Nazanin" panose="00000400000000000000" pitchFamily="2" charset="-78"/>
                        </a:rPr>
                        <a:t>(UX)</a:t>
                      </a:r>
                      <a:r>
                        <a:rPr lang="fa-IR" sz="2200" dirty="0" smtClean="0">
                          <a:solidFill>
                            <a:srgbClr val="FFFFFF"/>
                          </a:solidFill>
                          <a:cs typeface="2  Nazanin" panose="00000400000000000000" pitchFamily="2" charset="-78"/>
                        </a:rPr>
                        <a:t>و رابط کاربری </a:t>
                      </a:r>
                      <a:r>
                        <a:rPr lang="en-US" sz="2200" dirty="0" smtClean="0">
                          <a:solidFill>
                            <a:srgbClr val="FFFFFF"/>
                          </a:solidFill>
                          <a:cs typeface="2  Nazanin" panose="00000400000000000000" pitchFamily="2" charset="-78"/>
                        </a:rPr>
                        <a:t>(UI)</a:t>
                      </a:r>
                      <a:r>
                        <a:rPr lang="fa-IR" sz="2200" dirty="0" smtClean="0">
                          <a:solidFill>
                            <a:srgbClr val="FFFFFF"/>
                          </a:solidFill>
                          <a:cs typeface="2  Nazanin" panose="00000400000000000000" pitchFamily="2" charset="-78"/>
                        </a:rPr>
                        <a:t>. این طراحی موجب می‌شود تمامی فرآیندها</a:t>
                      </a:r>
                      <a:r>
                        <a:rPr lang="fa-IR" sz="2200" baseline="0" dirty="0" smtClean="0">
                          <a:solidFill>
                            <a:srgbClr val="FFFFFF"/>
                          </a:solidFill>
                          <a:cs typeface="2  Nazanin" panose="00000400000000000000" pitchFamily="2" charset="-78"/>
                        </a:rPr>
                        <a:t> </a:t>
                      </a:r>
                      <a:r>
                        <a:rPr lang="fa-IR" sz="2200" dirty="0" smtClean="0">
                          <a:solidFill>
                            <a:srgbClr val="FFFFFF"/>
                          </a:solidFill>
                          <a:cs typeface="2  Nazanin" panose="00000400000000000000" pitchFamily="2" charset="-78"/>
                        </a:rPr>
                        <a:t>از بارگذاری مقاله تا پیگیری وضعیت داوری</a:t>
                      </a:r>
                      <a:r>
                        <a:rPr lang="fa-IR" sz="2200" baseline="0" dirty="0" smtClean="0">
                          <a:solidFill>
                            <a:srgbClr val="FFFFFF"/>
                          </a:solidFill>
                          <a:cs typeface="2  Nazanin" panose="00000400000000000000" pitchFamily="2" charset="-78"/>
                        </a:rPr>
                        <a:t> </a:t>
                      </a:r>
                      <a:r>
                        <a:rPr lang="fa-IR" sz="2200" dirty="0" smtClean="0">
                          <a:solidFill>
                            <a:srgbClr val="FFFFFF"/>
                          </a:solidFill>
                          <a:cs typeface="2  Nazanin" panose="00000400000000000000" pitchFamily="2" charset="-78"/>
                        </a:rPr>
                        <a:t>در کمترین زمان و بدون پیچیدگی صورت گیرد. تمرکز بر سادگی و دسترسی سریع، نه تنها بهره‌وری کاربران را افزایش می‌دهد بلکه به مدیران نشریه کمک می‌کند تا با کمترین اتلاف وقت، کنترل کامل بر فرآیند انتشار داشته باشند.</a:t>
                      </a:r>
                      <a:endParaRPr lang="en-US" sz="2200" dirty="0">
                        <a:solidFill>
                          <a:srgbClr val="FFFFFF"/>
                        </a:solidFill>
                        <a:cs typeface="2  Nazanin" panose="00000400000000000000" pitchFamily="2" charset="-78"/>
                      </a:endParaRPr>
                    </a:p>
                  </a:txBody>
                  <a:tcPr/>
                </a:tc>
                <a:tc>
                  <a:txBody>
                    <a:bodyPr/>
                    <a:lstStyle/>
                    <a:p>
                      <a:pPr algn="ctr"/>
                      <a:endParaRPr lang="en-US" sz="2400" dirty="0">
                        <a:solidFill>
                          <a:srgbClr val="FFFFFF"/>
                        </a:solidFill>
                        <a:cs typeface="2  Nazanin" panose="00000400000000000000" pitchFamily="2" charset="-78"/>
                      </a:endParaRPr>
                    </a:p>
                  </a:txBody>
                  <a:tcPr/>
                </a:tc>
                <a:extLst>
                  <a:ext uri="{0D108BD9-81ED-4DB2-BD59-A6C34878D82A}">
                    <a16:rowId xmlns:a16="http://schemas.microsoft.com/office/drawing/2014/main" val="3271970214"/>
                  </a:ext>
                </a:extLst>
              </a:tr>
            </a:tbl>
          </a:graphicData>
        </a:graphic>
      </p:graphicFrame>
      <p:pic>
        <p:nvPicPr>
          <p:cNvPr id="3" name="Picture 2"/>
          <p:cNvPicPr>
            <a:picLocks noChangeAspect="1"/>
          </p:cNvPicPr>
          <p:nvPr/>
        </p:nvPicPr>
        <p:blipFill>
          <a:blip r:embed="rId2"/>
          <a:stretch>
            <a:fillRect/>
          </a:stretch>
        </p:blipFill>
        <p:spPr>
          <a:xfrm>
            <a:off x="9687928" y="1807670"/>
            <a:ext cx="785805" cy="970699"/>
          </a:xfrm>
          <a:prstGeom prst="rect">
            <a:avLst/>
          </a:prstGeom>
        </p:spPr>
      </p:pic>
    </p:spTree>
    <p:extLst>
      <p:ext uri="{BB962C8B-B14F-4D97-AF65-F5344CB8AC3E}">
        <p14:creationId xmlns:p14="http://schemas.microsoft.com/office/powerpoint/2010/main" val="15053705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23779471"/>
              </p:ext>
            </p:extLst>
          </p:nvPr>
        </p:nvGraphicFramePr>
        <p:xfrm>
          <a:off x="835268" y="737250"/>
          <a:ext cx="10480431" cy="5521992"/>
        </p:xfrm>
        <a:graphic>
          <a:graphicData uri="http://schemas.openxmlformats.org/drawingml/2006/table">
            <a:tbl>
              <a:tblPr firstRow="1" bandRow="1">
                <a:tableStyleId>{9D7B26C5-4107-4FEC-AEDC-1716B250A1EF}</a:tableStyleId>
              </a:tblPr>
              <a:tblGrid>
                <a:gridCol w="3446585">
                  <a:extLst>
                    <a:ext uri="{9D8B030D-6E8A-4147-A177-3AD203B41FA5}">
                      <a16:colId xmlns:a16="http://schemas.microsoft.com/office/drawing/2014/main" val="380760428"/>
                    </a:ext>
                  </a:extLst>
                </a:gridCol>
                <a:gridCol w="4044462">
                  <a:extLst>
                    <a:ext uri="{9D8B030D-6E8A-4147-A177-3AD203B41FA5}">
                      <a16:colId xmlns:a16="http://schemas.microsoft.com/office/drawing/2014/main" val="1558624052"/>
                    </a:ext>
                  </a:extLst>
                </a:gridCol>
                <a:gridCol w="2989384">
                  <a:extLst>
                    <a:ext uri="{9D8B030D-6E8A-4147-A177-3AD203B41FA5}">
                      <a16:colId xmlns:a16="http://schemas.microsoft.com/office/drawing/2014/main" val="2289878602"/>
                    </a:ext>
                  </a:extLst>
                </a:gridCol>
              </a:tblGrid>
              <a:tr h="670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FFFF"/>
                          </a:solidFill>
                          <a:effectLst/>
                          <a:uLnTx/>
                          <a:uFillTx/>
                          <a:latin typeface="+mn-lt"/>
                          <a:ea typeface="+mn-ea"/>
                          <a:cs typeface="2  Nazanin" panose="00000400000000000000" pitchFamily="2" charset="-78"/>
                        </a:rPr>
                        <a:t>ویژگی ها </a:t>
                      </a:r>
                      <a:endParaRPr kumimoji="0" lang="en-US" sz="2400" b="1" i="0" u="none" strike="noStrike" kern="1200" cap="none" spc="0" normalizeH="0" baseline="0" noProof="0" dirty="0" smtClean="0">
                        <a:ln>
                          <a:noFill/>
                        </a:ln>
                        <a:solidFill>
                          <a:srgbClr val="FFFFFF"/>
                        </a:solidFill>
                        <a:effectLst/>
                        <a:uLnTx/>
                        <a:uFillTx/>
                        <a:latin typeface="+mn-lt"/>
                        <a:ea typeface="+mn-ea"/>
                        <a:cs typeface="2  Nazanin" panose="00000400000000000000" pitchFamily="2" charset="-78"/>
                      </a:endParaRP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FFFF"/>
                          </a:solidFill>
                          <a:effectLst/>
                          <a:uLnTx/>
                          <a:uFillTx/>
                          <a:latin typeface="+mn-lt"/>
                          <a:ea typeface="+mn-ea"/>
                          <a:cs typeface="2  Nazanin" panose="00000400000000000000" pitchFamily="2" charset="-78"/>
                        </a:rPr>
                        <a:t>کیمن وب</a:t>
                      </a:r>
                      <a:endParaRPr kumimoji="0" lang="en-US" sz="2400" b="1" i="0" u="none" strike="noStrike" kern="1200" cap="none" spc="0" normalizeH="0" baseline="0" noProof="0" dirty="0" smtClean="0">
                        <a:ln>
                          <a:noFill/>
                        </a:ln>
                        <a:solidFill>
                          <a:srgbClr val="FFFFFF"/>
                        </a:solidFill>
                        <a:effectLst/>
                        <a:uLnTx/>
                        <a:uFillTx/>
                        <a:latin typeface="+mn-lt"/>
                        <a:ea typeface="+mn-ea"/>
                        <a:cs typeface="2  Nazanin" panose="00000400000000000000" pitchFamily="2" charset="-78"/>
                      </a:endParaRP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FFFF"/>
                          </a:solidFill>
                          <a:effectLst/>
                          <a:uLnTx/>
                          <a:uFillTx/>
                          <a:latin typeface="+mn-lt"/>
                          <a:ea typeface="+mn-ea"/>
                          <a:cs typeface="2  Nazanin" panose="00000400000000000000" pitchFamily="2" charset="-78"/>
                        </a:rPr>
                        <a:t>سینا وب / یکتا وب</a:t>
                      </a:r>
                      <a:endParaRPr kumimoji="0" lang="en-US" sz="2400" b="1" i="0" u="none" strike="noStrike" kern="1200" cap="none" spc="0" normalizeH="0" baseline="0" noProof="0" dirty="0" smtClean="0">
                        <a:ln>
                          <a:noFill/>
                        </a:ln>
                        <a:solidFill>
                          <a:srgbClr val="FFFFFF"/>
                        </a:solidFill>
                        <a:effectLst/>
                        <a:uLnTx/>
                        <a:uFillTx/>
                        <a:latin typeface="+mn-lt"/>
                        <a:ea typeface="+mn-ea"/>
                        <a:cs typeface="2  Nazanin" panose="00000400000000000000" pitchFamily="2" charset="-78"/>
                      </a:endParaRPr>
                    </a:p>
                  </a:txBody>
                  <a:tcPr/>
                </a:tc>
                <a:extLst>
                  <a:ext uri="{0D108BD9-81ED-4DB2-BD59-A6C34878D82A}">
                    <a16:rowId xmlns:a16="http://schemas.microsoft.com/office/drawing/2014/main" val="3050623029"/>
                  </a:ext>
                </a:extLst>
              </a:tr>
              <a:tr h="47904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srgbClr val="FFFFFF"/>
                          </a:solidFill>
                          <a:effectLst/>
                          <a:uLnTx/>
                          <a:uFillTx/>
                          <a:latin typeface="+mn-lt"/>
                          <a:ea typeface="+mn-ea"/>
                          <a:cs typeface="2  Nazanin" panose="00000400000000000000" pitchFamily="2" charset="-78"/>
                        </a:rPr>
                        <a:t>انتشار و نمایه سازی بین المللی</a:t>
                      </a:r>
                      <a:endParaRPr kumimoji="0" lang="en-US" sz="2400" b="0" i="0" u="none" strike="noStrike" kern="1200" cap="none" spc="0" normalizeH="0" baseline="0" noProof="0" dirty="0" smtClean="0">
                        <a:ln>
                          <a:noFill/>
                        </a:ln>
                        <a:solidFill>
                          <a:srgbClr val="FFFFFF"/>
                        </a:solidFill>
                        <a:effectLst/>
                        <a:uLnTx/>
                        <a:uFillTx/>
                        <a:latin typeface="+mn-lt"/>
                        <a:ea typeface="+mn-ea"/>
                        <a:cs typeface="2  Nazanin" panose="00000400000000000000" pitchFamily="2" charset="-78"/>
                      </a:endParaRPr>
                    </a:p>
                  </a:txBody>
                  <a:tcPr/>
                </a:tc>
                <a:tc>
                  <a:txBody>
                    <a:bodyPr/>
                    <a:lstStyle/>
                    <a:p>
                      <a:pPr algn="just" rtl="1"/>
                      <a:r>
                        <a:rPr lang="fa-IR" sz="2000" dirty="0" smtClean="0">
                          <a:solidFill>
                            <a:srgbClr val="FFFFFF"/>
                          </a:solidFill>
                          <a:cs typeface="2  Nazanin" panose="00000400000000000000" pitchFamily="2" charset="-78"/>
                        </a:rPr>
                        <a:t>کیمن‌وب با پشتیبانی از استانداردهای بین‌المللی نمایه‌سازی و استفاده از ابزارهایی مانند </a:t>
                      </a:r>
                      <a:r>
                        <a:rPr lang="en-US" sz="2000" dirty="0" smtClean="0">
                          <a:solidFill>
                            <a:srgbClr val="FFFFFF"/>
                          </a:solidFill>
                          <a:cs typeface="2  Nazanin" panose="00000400000000000000" pitchFamily="2" charset="-78"/>
                        </a:rPr>
                        <a:t>DOI </a:t>
                      </a:r>
                      <a:r>
                        <a:rPr lang="fa-IR" sz="2000" dirty="0" smtClean="0">
                          <a:solidFill>
                            <a:srgbClr val="FFFFFF"/>
                          </a:solidFill>
                          <a:cs typeface="2  Nazanin" panose="00000400000000000000" pitchFamily="2" charset="-78"/>
                        </a:rPr>
                        <a:t>و </a:t>
                      </a:r>
                      <a:r>
                        <a:rPr lang="en-US" sz="2000" dirty="0" smtClean="0">
                          <a:solidFill>
                            <a:srgbClr val="FFFFFF"/>
                          </a:solidFill>
                          <a:cs typeface="2  Nazanin" panose="00000400000000000000" pitchFamily="2" charset="-78"/>
                        </a:rPr>
                        <a:t>OAI-PMH، </a:t>
                      </a:r>
                      <a:r>
                        <a:rPr lang="fa-IR" sz="2000" dirty="0" smtClean="0">
                          <a:solidFill>
                            <a:srgbClr val="FFFFFF"/>
                          </a:solidFill>
                          <a:cs typeface="2  Nazanin" panose="00000400000000000000" pitchFamily="2" charset="-78"/>
                        </a:rPr>
                        <a:t>امکان انتشار مقالات در سطح جهانی را فراهم می‌کند. این سامانه، فرآیندهای نمایه‌سازی خودکار را برای پایگاه‌های علمی معتبر مانند </a:t>
                      </a:r>
                      <a:r>
                        <a:rPr lang="en-US" sz="2000" dirty="0" err="1" smtClean="0">
                          <a:solidFill>
                            <a:srgbClr val="FFFFFF"/>
                          </a:solidFill>
                          <a:cs typeface="2  Nazanin" panose="00000400000000000000" pitchFamily="2" charset="-78"/>
                        </a:rPr>
                        <a:t>CrossRef</a:t>
                      </a:r>
                      <a:r>
                        <a:rPr lang="en-US" sz="2000" dirty="0" smtClean="0">
                          <a:solidFill>
                            <a:srgbClr val="FFFFFF"/>
                          </a:solidFill>
                          <a:cs typeface="2  Nazanin" panose="00000400000000000000" pitchFamily="2" charset="-78"/>
                        </a:rPr>
                        <a:t>، Google Scholar  </a:t>
                      </a:r>
                      <a:r>
                        <a:rPr lang="fa-IR" sz="2000" dirty="0" smtClean="0">
                          <a:solidFill>
                            <a:srgbClr val="FFFFFF"/>
                          </a:solidFill>
                          <a:cs typeface="2  Nazanin" panose="00000400000000000000" pitchFamily="2" charset="-78"/>
                        </a:rPr>
                        <a:t>و</a:t>
                      </a:r>
                      <a:r>
                        <a:rPr lang="en-US" sz="2000" dirty="0" smtClean="0">
                          <a:solidFill>
                            <a:srgbClr val="FFFFFF"/>
                          </a:solidFill>
                          <a:cs typeface="2  Nazanin" panose="00000400000000000000" pitchFamily="2" charset="-78"/>
                        </a:rPr>
                        <a:t> </a:t>
                      </a:r>
                      <a:r>
                        <a:rPr lang="en-US" sz="2000" dirty="0" err="1" smtClean="0">
                          <a:solidFill>
                            <a:srgbClr val="FFFFFF"/>
                          </a:solidFill>
                          <a:cs typeface="2  Nazanin" panose="00000400000000000000" pitchFamily="2" charset="-78"/>
                        </a:rPr>
                        <a:t>ResearchGate</a:t>
                      </a:r>
                      <a:r>
                        <a:rPr lang="en-US" sz="2000" baseline="0" dirty="0" smtClean="0">
                          <a:solidFill>
                            <a:srgbClr val="FFFFFF"/>
                          </a:solidFill>
                          <a:cs typeface="2  Nazanin" panose="00000400000000000000" pitchFamily="2" charset="-78"/>
                        </a:rPr>
                        <a:t> </a:t>
                      </a:r>
                      <a:r>
                        <a:rPr lang="en-US" sz="2000" baseline="0" dirty="0" err="1" smtClean="0">
                          <a:solidFill>
                            <a:srgbClr val="FFFFFF"/>
                          </a:solidFill>
                          <a:cs typeface="2  Nazanin" panose="00000400000000000000" pitchFamily="2" charset="-78"/>
                        </a:rPr>
                        <a:t>Orcid</a:t>
                      </a:r>
                      <a:r>
                        <a:rPr lang="fa-IR" sz="2000" baseline="0" dirty="0" smtClean="0">
                          <a:solidFill>
                            <a:srgbClr val="FFFFFF"/>
                          </a:solidFill>
                          <a:cs typeface="2  Nazanin" panose="00000400000000000000" pitchFamily="2" charset="-78"/>
                        </a:rPr>
                        <a:t> وس</a:t>
                      </a:r>
                      <a:r>
                        <a:rPr lang="fa-IR" sz="2000" dirty="0" smtClean="0">
                          <a:solidFill>
                            <a:srgbClr val="FFFFFF"/>
                          </a:solidFill>
                          <a:cs typeface="2  Nazanin" panose="00000400000000000000" pitchFamily="2" charset="-78"/>
                        </a:rPr>
                        <a:t>ایر مخازن بین‌المللی فراهم ساخته و دسترسی و استناددهی مقالات را تسهیل می‌کند.با بهره‌گیری از این قابلیت‌ها، مقالات منتشرشده در کیمن‌وب به سرعت در شبکه علمی جهانی دیده شده و امکان پیگیری ارجاعات و تحلیل اثرگذاری علمی آن‌ها فراهم می‌شود، که به افزایش اعتبار نشریه و ارتقای شفافیت علمی کمک می‌کند.</a:t>
                      </a:r>
                      <a:endParaRPr lang="en-US" sz="2000" dirty="0">
                        <a:solidFill>
                          <a:srgbClr val="FFFFFF"/>
                        </a:solidFill>
                        <a:cs typeface="2  Nazanin" panose="00000400000000000000" pitchFamily="2" charset="-78"/>
                      </a:endParaRPr>
                    </a:p>
                  </a:txBody>
                  <a:tcPr/>
                </a:tc>
                <a:tc>
                  <a:txBody>
                    <a:bodyPr/>
                    <a:lstStyle/>
                    <a:p>
                      <a:pPr algn="ctr"/>
                      <a:endParaRPr lang="en-US" dirty="0">
                        <a:solidFill>
                          <a:srgbClr val="FFFFFF"/>
                        </a:solidFill>
                        <a:cs typeface="2  Nazanin" panose="00000400000000000000" pitchFamily="2" charset="-78"/>
                      </a:endParaRPr>
                    </a:p>
                  </a:txBody>
                  <a:tcPr/>
                </a:tc>
                <a:extLst>
                  <a:ext uri="{0D108BD9-81ED-4DB2-BD59-A6C34878D82A}">
                    <a16:rowId xmlns:a16="http://schemas.microsoft.com/office/drawing/2014/main" val="3547817226"/>
                  </a:ext>
                </a:extLst>
              </a:tr>
            </a:tbl>
          </a:graphicData>
        </a:graphic>
      </p:graphicFrame>
      <p:pic>
        <p:nvPicPr>
          <p:cNvPr id="4" name="Picture 3"/>
          <p:cNvPicPr>
            <a:picLocks noChangeAspect="1"/>
          </p:cNvPicPr>
          <p:nvPr/>
        </p:nvPicPr>
        <p:blipFill>
          <a:blip r:embed="rId2"/>
          <a:stretch>
            <a:fillRect/>
          </a:stretch>
        </p:blipFill>
        <p:spPr>
          <a:xfrm>
            <a:off x="9471782" y="1832865"/>
            <a:ext cx="688908" cy="853514"/>
          </a:xfrm>
          <a:prstGeom prst="rect">
            <a:avLst/>
          </a:prstGeom>
        </p:spPr>
      </p:pic>
    </p:spTree>
    <p:extLst>
      <p:ext uri="{BB962C8B-B14F-4D97-AF65-F5344CB8AC3E}">
        <p14:creationId xmlns:p14="http://schemas.microsoft.com/office/powerpoint/2010/main" val="4334966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66894888"/>
              </p:ext>
            </p:extLst>
          </p:nvPr>
        </p:nvGraphicFramePr>
        <p:xfrm>
          <a:off x="729762" y="1097733"/>
          <a:ext cx="10832121" cy="1365535"/>
        </p:xfrm>
        <a:graphic>
          <a:graphicData uri="http://schemas.openxmlformats.org/drawingml/2006/table">
            <a:tbl>
              <a:tblPr firstRow="1" bandRow="1">
                <a:tableStyleId>{9D7B26C5-4107-4FEC-AEDC-1716B250A1EF}</a:tableStyleId>
              </a:tblPr>
              <a:tblGrid>
                <a:gridCol w="3610707">
                  <a:extLst>
                    <a:ext uri="{9D8B030D-6E8A-4147-A177-3AD203B41FA5}">
                      <a16:colId xmlns:a16="http://schemas.microsoft.com/office/drawing/2014/main" val="1409509368"/>
                    </a:ext>
                  </a:extLst>
                </a:gridCol>
                <a:gridCol w="3985846">
                  <a:extLst>
                    <a:ext uri="{9D8B030D-6E8A-4147-A177-3AD203B41FA5}">
                      <a16:colId xmlns:a16="http://schemas.microsoft.com/office/drawing/2014/main" val="647405238"/>
                    </a:ext>
                  </a:extLst>
                </a:gridCol>
                <a:gridCol w="3235568">
                  <a:extLst>
                    <a:ext uri="{9D8B030D-6E8A-4147-A177-3AD203B41FA5}">
                      <a16:colId xmlns:a16="http://schemas.microsoft.com/office/drawing/2014/main" val="2441151838"/>
                    </a:ext>
                  </a:extLst>
                </a:gridCol>
              </a:tblGrid>
              <a:tr h="603535">
                <a:tc>
                  <a:txBody>
                    <a:bodyPr/>
                    <a:lstStyle/>
                    <a:p>
                      <a:pPr algn="ctr"/>
                      <a:r>
                        <a:rPr lang="fa-IR" sz="2400" dirty="0" smtClean="0">
                          <a:solidFill>
                            <a:srgbClr val="FFFFFF"/>
                          </a:solidFill>
                          <a:cs typeface="2  Nazanin" panose="00000400000000000000" pitchFamily="2" charset="-78"/>
                        </a:rPr>
                        <a:t>ویژگی ها </a:t>
                      </a:r>
                      <a:endParaRPr lang="en-US" sz="2400" dirty="0">
                        <a:solidFill>
                          <a:srgbClr val="FFFFFF"/>
                        </a:solidFill>
                        <a:cs typeface="2  Nazanin" panose="00000400000000000000" pitchFamily="2" charset="-78"/>
                      </a:endParaRPr>
                    </a:p>
                  </a:txBody>
                  <a:tcPr/>
                </a:tc>
                <a:tc>
                  <a:txBody>
                    <a:bodyPr/>
                    <a:lstStyle/>
                    <a:p>
                      <a:pPr algn="ctr"/>
                      <a:r>
                        <a:rPr lang="fa-IR" sz="2400" dirty="0" smtClean="0">
                          <a:solidFill>
                            <a:srgbClr val="FFFFFF"/>
                          </a:solidFill>
                          <a:cs typeface="2  Nazanin" panose="00000400000000000000" pitchFamily="2" charset="-78"/>
                        </a:rPr>
                        <a:t>کیمن وب</a:t>
                      </a:r>
                      <a:endParaRPr lang="en-US" sz="2400" dirty="0">
                        <a:solidFill>
                          <a:srgbClr val="FFFFFF"/>
                        </a:solidFill>
                        <a:cs typeface="2  Nazanin" panose="00000400000000000000" pitchFamily="2" charset="-78"/>
                      </a:endParaRPr>
                    </a:p>
                  </a:txBody>
                  <a:tcPr/>
                </a:tc>
                <a:tc>
                  <a:txBody>
                    <a:bodyPr/>
                    <a:lstStyle/>
                    <a:p>
                      <a:pPr algn="ctr"/>
                      <a:r>
                        <a:rPr lang="fa-IR" sz="2400" dirty="0" smtClean="0">
                          <a:solidFill>
                            <a:srgbClr val="FFFFFF"/>
                          </a:solidFill>
                          <a:cs typeface="2  Nazanin" panose="00000400000000000000" pitchFamily="2" charset="-78"/>
                        </a:rPr>
                        <a:t>سینا وب / یکتا وب</a:t>
                      </a:r>
                      <a:endParaRPr lang="en-US" sz="2400" dirty="0">
                        <a:solidFill>
                          <a:srgbClr val="FFFFFF"/>
                        </a:solidFill>
                        <a:cs typeface="2  Nazanin" panose="00000400000000000000" pitchFamily="2" charset="-78"/>
                      </a:endParaRPr>
                    </a:p>
                  </a:txBody>
                  <a:tcPr/>
                </a:tc>
                <a:extLst>
                  <a:ext uri="{0D108BD9-81ED-4DB2-BD59-A6C34878D82A}">
                    <a16:rowId xmlns:a16="http://schemas.microsoft.com/office/drawing/2014/main" val="3642836782"/>
                  </a:ext>
                </a:extLst>
              </a:tr>
              <a:tr h="603535">
                <a:tc>
                  <a:txBody>
                    <a:bodyPr/>
                    <a:lstStyle/>
                    <a:p>
                      <a:pPr algn="ctr"/>
                      <a:r>
                        <a:rPr lang="fa-IR" sz="2400" dirty="0" smtClean="0">
                          <a:solidFill>
                            <a:srgbClr val="FFFFFF"/>
                          </a:solidFill>
                          <a:cs typeface="2  Nazanin" panose="00000400000000000000" pitchFamily="2" charset="-78"/>
                        </a:rPr>
                        <a:t>دستیار هوش مصنوعی</a:t>
                      </a:r>
                      <a:endParaRPr lang="en-US" sz="2400" dirty="0">
                        <a:solidFill>
                          <a:srgbClr val="FFFFFF"/>
                        </a:solidFill>
                        <a:cs typeface="2  Nazanin" panose="00000400000000000000" pitchFamily="2" charset="-78"/>
                      </a:endParaRPr>
                    </a:p>
                  </a:txBody>
                  <a:tcPr/>
                </a:tc>
                <a:tc>
                  <a:txBody>
                    <a:bodyPr/>
                    <a:lstStyle/>
                    <a:p>
                      <a:pPr algn="just" rtl="1"/>
                      <a:r>
                        <a:rPr lang="fa-IR" sz="2000" dirty="0" smtClean="0">
                          <a:solidFill>
                            <a:srgbClr val="FFFFFF"/>
                          </a:solidFill>
                          <a:cs typeface="2  Nazanin" panose="00000400000000000000" pitchFamily="2" charset="-78"/>
                        </a:rPr>
                        <a:t>استفاده از جدید ترین ابزارهای هوش مصنوعی</a:t>
                      </a:r>
                      <a:endParaRPr lang="fa-IR" sz="2000" dirty="0" smtClean="0">
                        <a:solidFill>
                          <a:srgbClr val="FFFFFF"/>
                        </a:solidFill>
                        <a:cs typeface="2  Nazanin" panose="00000400000000000000" pitchFamily="2" charset="-78"/>
                      </a:endParaRPr>
                    </a:p>
                  </a:txBody>
                  <a:tcPr/>
                </a:tc>
                <a:tc>
                  <a:txBody>
                    <a:bodyPr/>
                    <a:lstStyle/>
                    <a:p>
                      <a:pPr algn="ctr"/>
                      <a:r>
                        <a:rPr lang="fa-IR" sz="4400" dirty="0" smtClean="0">
                          <a:solidFill>
                            <a:srgbClr val="FF0000"/>
                          </a:solidFill>
                          <a:cs typeface="2  Nazanin" panose="00000400000000000000" pitchFamily="2" charset="-78"/>
                        </a:rPr>
                        <a:t>×</a:t>
                      </a:r>
                      <a:endParaRPr lang="en-US" sz="4400" dirty="0">
                        <a:solidFill>
                          <a:srgbClr val="FF0000"/>
                        </a:solidFill>
                        <a:cs typeface="2  Nazanin" panose="00000400000000000000" pitchFamily="2" charset="-78"/>
                      </a:endParaRPr>
                    </a:p>
                  </a:txBody>
                  <a:tcPr/>
                </a:tc>
                <a:extLst>
                  <a:ext uri="{0D108BD9-81ED-4DB2-BD59-A6C34878D82A}">
                    <a16:rowId xmlns:a16="http://schemas.microsoft.com/office/drawing/2014/main" val="3271970214"/>
                  </a:ext>
                </a:extLst>
              </a:tr>
            </a:tbl>
          </a:graphicData>
        </a:graphic>
      </p:graphicFrame>
    </p:spTree>
    <p:extLst>
      <p:ext uri="{BB962C8B-B14F-4D97-AF65-F5344CB8AC3E}">
        <p14:creationId xmlns:p14="http://schemas.microsoft.com/office/powerpoint/2010/main" val="37134457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77451713"/>
              </p:ext>
            </p:extLst>
          </p:nvPr>
        </p:nvGraphicFramePr>
        <p:xfrm>
          <a:off x="694593" y="605364"/>
          <a:ext cx="10832121" cy="5153598"/>
        </p:xfrm>
        <a:graphic>
          <a:graphicData uri="http://schemas.openxmlformats.org/drawingml/2006/table">
            <a:tbl>
              <a:tblPr firstRow="1" bandRow="1">
                <a:tableStyleId>{9D7B26C5-4107-4FEC-AEDC-1716B250A1EF}</a:tableStyleId>
              </a:tblPr>
              <a:tblGrid>
                <a:gridCol w="3610707">
                  <a:extLst>
                    <a:ext uri="{9D8B030D-6E8A-4147-A177-3AD203B41FA5}">
                      <a16:colId xmlns:a16="http://schemas.microsoft.com/office/drawing/2014/main" val="1409509368"/>
                    </a:ext>
                  </a:extLst>
                </a:gridCol>
                <a:gridCol w="3985846">
                  <a:extLst>
                    <a:ext uri="{9D8B030D-6E8A-4147-A177-3AD203B41FA5}">
                      <a16:colId xmlns:a16="http://schemas.microsoft.com/office/drawing/2014/main" val="647405238"/>
                    </a:ext>
                  </a:extLst>
                </a:gridCol>
                <a:gridCol w="3235568">
                  <a:extLst>
                    <a:ext uri="{9D8B030D-6E8A-4147-A177-3AD203B41FA5}">
                      <a16:colId xmlns:a16="http://schemas.microsoft.com/office/drawing/2014/main" val="2441151838"/>
                    </a:ext>
                  </a:extLst>
                </a:gridCol>
              </a:tblGrid>
              <a:tr h="714606">
                <a:tc>
                  <a:txBody>
                    <a:bodyPr/>
                    <a:lstStyle/>
                    <a:p>
                      <a:pPr algn="ctr"/>
                      <a:r>
                        <a:rPr lang="fa-IR" sz="2400" dirty="0" smtClean="0">
                          <a:solidFill>
                            <a:srgbClr val="FFFFFF"/>
                          </a:solidFill>
                          <a:cs typeface="2  Nazanin" panose="00000400000000000000" pitchFamily="2" charset="-78"/>
                        </a:rPr>
                        <a:t>ویژگی ها </a:t>
                      </a:r>
                      <a:endParaRPr lang="en-US" sz="2400" dirty="0">
                        <a:solidFill>
                          <a:srgbClr val="FFFFFF"/>
                        </a:solidFill>
                        <a:cs typeface="2  Nazanin" panose="00000400000000000000" pitchFamily="2" charset="-78"/>
                      </a:endParaRPr>
                    </a:p>
                  </a:txBody>
                  <a:tcPr/>
                </a:tc>
                <a:tc>
                  <a:txBody>
                    <a:bodyPr/>
                    <a:lstStyle/>
                    <a:p>
                      <a:pPr algn="ctr"/>
                      <a:r>
                        <a:rPr lang="fa-IR" sz="2400" dirty="0" smtClean="0">
                          <a:solidFill>
                            <a:srgbClr val="FFFFFF"/>
                          </a:solidFill>
                          <a:cs typeface="2  Nazanin" panose="00000400000000000000" pitchFamily="2" charset="-78"/>
                        </a:rPr>
                        <a:t>کیمن وب</a:t>
                      </a:r>
                      <a:endParaRPr lang="en-US" sz="2400" dirty="0">
                        <a:solidFill>
                          <a:srgbClr val="FFFFFF"/>
                        </a:solidFill>
                        <a:cs typeface="2  Nazanin" panose="00000400000000000000" pitchFamily="2" charset="-78"/>
                      </a:endParaRPr>
                    </a:p>
                  </a:txBody>
                  <a:tcPr/>
                </a:tc>
                <a:tc>
                  <a:txBody>
                    <a:bodyPr/>
                    <a:lstStyle/>
                    <a:p>
                      <a:pPr algn="ctr"/>
                      <a:r>
                        <a:rPr lang="fa-IR" sz="2400" dirty="0" smtClean="0">
                          <a:solidFill>
                            <a:srgbClr val="FFFFFF"/>
                          </a:solidFill>
                          <a:cs typeface="2  Nazanin" panose="00000400000000000000" pitchFamily="2" charset="-78"/>
                        </a:rPr>
                        <a:t>سینا وب / یکتا وب</a:t>
                      </a:r>
                      <a:endParaRPr lang="en-US" sz="2400" dirty="0">
                        <a:solidFill>
                          <a:srgbClr val="FFFFFF"/>
                        </a:solidFill>
                        <a:cs typeface="2  Nazanin" panose="00000400000000000000" pitchFamily="2" charset="-78"/>
                      </a:endParaRPr>
                    </a:p>
                  </a:txBody>
                  <a:tcPr/>
                </a:tc>
                <a:extLst>
                  <a:ext uri="{0D108BD9-81ED-4DB2-BD59-A6C34878D82A}">
                    <a16:rowId xmlns:a16="http://schemas.microsoft.com/office/drawing/2014/main" val="3642836782"/>
                  </a:ext>
                </a:extLst>
              </a:tr>
              <a:tr h="4438992">
                <a:tc>
                  <a:txBody>
                    <a:bodyPr/>
                    <a:lstStyle/>
                    <a:p>
                      <a:pPr algn="ctr"/>
                      <a:r>
                        <a:rPr lang="fa-IR" sz="2400" dirty="0" smtClean="0">
                          <a:solidFill>
                            <a:srgbClr val="FFFFFF"/>
                          </a:solidFill>
                          <a:cs typeface="2  Nazanin" panose="00000400000000000000" pitchFamily="2" charset="-78"/>
                        </a:rPr>
                        <a:t>سایر امکانات</a:t>
                      </a:r>
                      <a:r>
                        <a:rPr lang="fa-IR" sz="2400" baseline="0" dirty="0" smtClean="0">
                          <a:solidFill>
                            <a:srgbClr val="FFFFFF"/>
                          </a:solidFill>
                          <a:cs typeface="2  Nazanin" panose="00000400000000000000" pitchFamily="2" charset="-78"/>
                        </a:rPr>
                        <a:t> و قابلیت های پیشرفته متنوع</a:t>
                      </a:r>
                      <a:endParaRPr lang="en-US" sz="2400" dirty="0">
                        <a:solidFill>
                          <a:srgbClr val="FFFFFF"/>
                        </a:solidFill>
                        <a:cs typeface="2  Nazanin" panose="00000400000000000000" pitchFamily="2" charset="-78"/>
                      </a:endParaRPr>
                    </a:p>
                  </a:txBody>
                  <a:tcPr/>
                </a:tc>
                <a:tc>
                  <a:txBody>
                    <a:bodyPr/>
                    <a:lstStyle/>
                    <a:p>
                      <a:pPr algn="just" rtl="1"/>
                      <a:r>
                        <a:rPr lang="fa-IR" sz="2000" dirty="0" smtClean="0">
                          <a:solidFill>
                            <a:srgbClr val="FFFFFF"/>
                          </a:solidFill>
                          <a:cs typeface="2  Nazanin" panose="00000400000000000000" pitchFamily="2" charset="-78"/>
                        </a:rPr>
                        <a:t>کیمن‌وب با ارائه مجموعه‌ای گسترده از امکانات و قابلیت‌های پیشرفته، تجربه‌ای جامع و کارآمد برای مدیریت نشریات علمی فراهم می‌آورد. از جمله این قابلیت‌ها می‌توان به مدیریت نقش‌ها و دسترسی‌ها، دسته‌بندی انواع مقالات، شخصی‌سازی صفحات و قالب‌ها</a:t>
                      </a:r>
                      <a:r>
                        <a:rPr lang="fa-IR" sz="2000" baseline="0" dirty="0" smtClean="0">
                          <a:solidFill>
                            <a:srgbClr val="FFFFFF"/>
                          </a:solidFill>
                          <a:cs typeface="2  Nazanin" panose="00000400000000000000" pitchFamily="2" charset="-78"/>
                        </a:rPr>
                        <a:t> </a:t>
                      </a:r>
                      <a:r>
                        <a:rPr lang="fa-IR" sz="2000" dirty="0" smtClean="0">
                          <a:solidFill>
                            <a:srgbClr val="FFFFFF"/>
                          </a:solidFill>
                          <a:cs typeface="2  Nazanin" panose="00000400000000000000" pitchFamily="2" charset="-78"/>
                        </a:rPr>
                        <a:t>و مدیریت نسخه‌های مختلف نشریه اشاره کرد.</a:t>
                      </a:r>
                      <a:endParaRPr lang="en-US" sz="2000" dirty="0" smtClean="0">
                        <a:solidFill>
                          <a:srgbClr val="FFFFFF"/>
                        </a:solidFill>
                        <a:cs typeface="2  Nazanin" panose="00000400000000000000" pitchFamily="2" charset="-78"/>
                      </a:endParaRPr>
                    </a:p>
                    <a:p>
                      <a:pPr algn="just" rtl="1"/>
                      <a:r>
                        <a:rPr lang="fa-IR" sz="2000" dirty="0" smtClean="0">
                          <a:solidFill>
                            <a:srgbClr val="FFFFFF"/>
                          </a:solidFill>
                          <a:cs typeface="2  Nazanin" panose="00000400000000000000" pitchFamily="2" charset="-78"/>
                        </a:rPr>
                        <a:t>علاوه بر این، کیمن‌وب با فراهم آوردن امکان استفاده از داشبوردهای مدیریتی</a:t>
                      </a:r>
                      <a:r>
                        <a:rPr lang="fa-IR" sz="2000" baseline="0" dirty="0" smtClean="0">
                          <a:solidFill>
                            <a:srgbClr val="FFFFFF"/>
                          </a:solidFill>
                          <a:cs typeface="2  Nazanin" panose="00000400000000000000" pitchFamily="2" charset="-78"/>
                        </a:rPr>
                        <a:t> و</a:t>
                      </a:r>
                      <a:r>
                        <a:rPr lang="fa-IR" sz="2000" dirty="0" smtClean="0">
                          <a:solidFill>
                            <a:srgbClr val="FFFFFF"/>
                          </a:solidFill>
                          <a:cs typeface="2  Nazanin" panose="00000400000000000000" pitchFamily="2" charset="-78"/>
                        </a:rPr>
                        <a:t> ابزارهای آنالیز داده ،</a:t>
                      </a:r>
                      <a:r>
                        <a:rPr lang="fa-IR" sz="2000" baseline="0" dirty="0" smtClean="0">
                          <a:solidFill>
                            <a:srgbClr val="FFFFFF"/>
                          </a:solidFill>
                          <a:cs typeface="2  Nazanin" panose="00000400000000000000" pitchFamily="2" charset="-78"/>
                        </a:rPr>
                        <a:t> </a:t>
                      </a:r>
                      <a:r>
                        <a:rPr lang="fa-IR" sz="2000" dirty="0" smtClean="0">
                          <a:solidFill>
                            <a:srgbClr val="FFFFFF"/>
                          </a:solidFill>
                          <a:cs typeface="2  Nazanin" panose="00000400000000000000" pitchFamily="2" charset="-78"/>
                        </a:rPr>
                        <a:t>مدیران و سردبیران را قادر می‌سازد که فرآیندهای نشریه را به‌صورت دقیق، شفاف و هوشمندانه رصد و مدیریت کنند</a:t>
                      </a:r>
                      <a:r>
                        <a:rPr lang="en-US" sz="2000" dirty="0" smtClean="0">
                          <a:solidFill>
                            <a:srgbClr val="FFFFFF"/>
                          </a:solidFill>
                          <a:cs typeface="2  Nazanin" panose="00000400000000000000" pitchFamily="2" charset="-78"/>
                        </a:rPr>
                        <a:t>.</a:t>
                      </a:r>
                      <a:endParaRPr lang="fa-IR" sz="2000" dirty="0" smtClean="0">
                        <a:solidFill>
                          <a:srgbClr val="FFFFFF"/>
                        </a:solidFill>
                        <a:cs typeface="2  Nazanin"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mn-lt"/>
                        <a:ea typeface="+mn-ea"/>
                        <a:cs typeface="2  Nazanin" panose="00000400000000000000" pitchFamily="2" charset="-78"/>
                      </a:endParaRPr>
                    </a:p>
                  </a:txBody>
                  <a:tcPr/>
                </a:tc>
                <a:extLst>
                  <a:ext uri="{0D108BD9-81ED-4DB2-BD59-A6C34878D82A}">
                    <a16:rowId xmlns:a16="http://schemas.microsoft.com/office/drawing/2014/main" val="3271970214"/>
                  </a:ext>
                </a:extLst>
              </a:tr>
            </a:tbl>
          </a:graphicData>
        </a:graphic>
      </p:graphicFrame>
      <p:pic>
        <p:nvPicPr>
          <p:cNvPr id="3" name="Picture 2"/>
          <p:cNvPicPr>
            <a:picLocks noChangeAspect="1"/>
          </p:cNvPicPr>
          <p:nvPr/>
        </p:nvPicPr>
        <p:blipFill>
          <a:blip r:embed="rId2"/>
          <a:stretch>
            <a:fillRect/>
          </a:stretch>
        </p:blipFill>
        <p:spPr>
          <a:xfrm>
            <a:off x="9593783" y="1551511"/>
            <a:ext cx="833893" cy="1033141"/>
          </a:xfrm>
          <a:prstGeom prst="rect">
            <a:avLst/>
          </a:prstGeom>
        </p:spPr>
      </p:pic>
    </p:spTree>
    <p:extLst>
      <p:ext uri="{BB962C8B-B14F-4D97-AF65-F5344CB8AC3E}">
        <p14:creationId xmlns:p14="http://schemas.microsoft.com/office/powerpoint/2010/main" val="545842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09284674"/>
              </p:ext>
            </p:extLst>
          </p:nvPr>
        </p:nvGraphicFramePr>
        <p:xfrm>
          <a:off x="694593" y="605364"/>
          <a:ext cx="10832121" cy="5266975"/>
        </p:xfrm>
        <a:graphic>
          <a:graphicData uri="http://schemas.openxmlformats.org/drawingml/2006/table">
            <a:tbl>
              <a:tblPr firstRow="1" bandRow="1">
                <a:tableStyleId>{9D7B26C5-4107-4FEC-AEDC-1716B250A1EF}</a:tableStyleId>
              </a:tblPr>
              <a:tblGrid>
                <a:gridCol w="3610707">
                  <a:extLst>
                    <a:ext uri="{9D8B030D-6E8A-4147-A177-3AD203B41FA5}">
                      <a16:colId xmlns:a16="http://schemas.microsoft.com/office/drawing/2014/main" val="1409509368"/>
                    </a:ext>
                  </a:extLst>
                </a:gridCol>
                <a:gridCol w="3985846">
                  <a:extLst>
                    <a:ext uri="{9D8B030D-6E8A-4147-A177-3AD203B41FA5}">
                      <a16:colId xmlns:a16="http://schemas.microsoft.com/office/drawing/2014/main" val="647405238"/>
                    </a:ext>
                  </a:extLst>
                </a:gridCol>
                <a:gridCol w="3235568">
                  <a:extLst>
                    <a:ext uri="{9D8B030D-6E8A-4147-A177-3AD203B41FA5}">
                      <a16:colId xmlns:a16="http://schemas.microsoft.com/office/drawing/2014/main" val="2441151838"/>
                    </a:ext>
                  </a:extLst>
                </a:gridCol>
              </a:tblGrid>
              <a:tr h="603535">
                <a:tc>
                  <a:txBody>
                    <a:bodyPr/>
                    <a:lstStyle/>
                    <a:p>
                      <a:pPr algn="ctr"/>
                      <a:r>
                        <a:rPr lang="fa-IR" sz="2400" dirty="0" smtClean="0">
                          <a:solidFill>
                            <a:srgbClr val="FFFFFF"/>
                          </a:solidFill>
                          <a:cs typeface="2  Nazanin" panose="00000400000000000000" pitchFamily="2" charset="-78"/>
                        </a:rPr>
                        <a:t>ویژگی ها </a:t>
                      </a:r>
                      <a:endParaRPr lang="en-US" sz="2400" dirty="0">
                        <a:solidFill>
                          <a:srgbClr val="FFFFFF"/>
                        </a:solidFill>
                        <a:cs typeface="2  Nazanin" panose="00000400000000000000" pitchFamily="2" charset="-78"/>
                      </a:endParaRPr>
                    </a:p>
                  </a:txBody>
                  <a:tcPr/>
                </a:tc>
                <a:tc>
                  <a:txBody>
                    <a:bodyPr/>
                    <a:lstStyle/>
                    <a:p>
                      <a:pPr algn="ctr"/>
                      <a:r>
                        <a:rPr lang="fa-IR" sz="2400" dirty="0" smtClean="0">
                          <a:solidFill>
                            <a:srgbClr val="FFFFFF"/>
                          </a:solidFill>
                          <a:cs typeface="2  Nazanin" panose="00000400000000000000" pitchFamily="2" charset="-78"/>
                        </a:rPr>
                        <a:t>کیمن وب</a:t>
                      </a:r>
                      <a:endParaRPr lang="en-US" sz="2400" dirty="0">
                        <a:solidFill>
                          <a:srgbClr val="FFFFFF"/>
                        </a:solidFill>
                        <a:cs typeface="2  Nazanin" panose="00000400000000000000" pitchFamily="2" charset="-78"/>
                      </a:endParaRPr>
                    </a:p>
                  </a:txBody>
                  <a:tcPr/>
                </a:tc>
                <a:tc>
                  <a:txBody>
                    <a:bodyPr/>
                    <a:lstStyle/>
                    <a:p>
                      <a:pPr algn="ctr"/>
                      <a:r>
                        <a:rPr lang="fa-IR" sz="2400" dirty="0" smtClean="0">
                          <a:solidFill>
                            <a:srgbClr val="FFFFFF"/>
                          </a:solidFill>
                          <a:cs typeface="2  Nazanin" panose="00000400000000000000" pitchFamily="2" charset="-78"/>
                        </a:rPr>
                        <a:t>سینا وب / یکتا وب</a:t>
                      </a:r>
                      <a:endParaRPr lang="en-US" sz="2400" dirty="0">
                        <a:solidFill>
                          <a:srgbClr val="FFFFFF"/>
                        </a:solidFill>
                        <a:cs typeface="2  Nazanin" panose="00000400000000000000" pitchFamily="2" charset="-78"/>
                      </a:endParaRPr>
                    </a:p>
                  </a:txBody>
                  <a:tcPr/>
                </a:tc>
                <a:extLst>
                  <a:ext uri="{0D108BD9-81ED-4DB2-BD59-A6C34878D82A}">
                    <a16:rowId xmlns:a16="http://schemas.microsoft.com/office/drawing/2014/main" val="3642836782"/>
                  </a:ext>
                </a:extLst>
              </a:tr>
              <a:tr h="603535">
                <a:tc>
                  <a:txBody>
                    <a:bodyPr/>
                    <a:lstStyle/>
                    <a:p>
                      <a:pPr algn="ctr"/>
                      <a:r>
                        <a:rPr lang="fa-IR" sz="2400" dirty="0" smtClean="0">
                          <a:solidFill>
                            <a:srgbClr val="FFFFFF"/>
                          </a:solidFill>
                          <a:cs typeface="2  Nazanin" panose="00000400000000000000" pitchFamily="2" charset="-78"/>
                        </a:rPr>
                        <a:t>توسعه فعال</a:t>
                      </a:r>
                    </a:p>
                  </a:txBody>
                  <a:tcPr/>
                </a:tc>
                <a:tc>
                  <a:txBody>
                    <a:bodyPr/>
                    <a:lstStyle/>
                    <a:p>
                      <a:pPr algn="just" rtl="1"/>
                      <a:r>
                        <a:rPr lang="fa-IR" sz="2000" dirty="0" smtClean="0">
                          <a:solidFill>
                            <a:srgbClr val="FFFFFF"/>
                          </a:solidFill>
                          <a:cs typeface="2  Nazanin" panose="00000400000000000000" pitchFamily="2" charset="-78"/>
                        </a:rPr>
                        <a:t>کیمن‌وب به‌عنوان یک سامانه پویا و در حال توسعه، همواره تحت به‌روزرسانی‌های مستمر قرار دارد تا نیازهای متغیر ناشران و کاربران علمی را پاسخ دهد. تیم توسعه این سامانه با رصد بازخورد کاربران، بررسی روندهای جهانی مدیریت نشریات و پیاده‌سازی فناوری‌های نوین، قابلیت‌های جدیدی را به سامانه اضافه می‌کند و عملکرد موجود را بهبود می‌بخشد.این توسعه فعال نه تنها موجب ارتقای تجربه کاربری و افزایش بهره‌وری در مدیریت نشریات می‌شود، بلکه تضمین می‌کند که کیمن‌وب همیشه با استانداردهای بین‌المللی و نیازهای علمی روز همسو باقی بماند. به این ترتیب، سامانه توانایی پاسخگویی به چالش‌های نوظهور علمی و مدیریت پیشرفته نشریات را به‌طور مستمر حفظ می‌کند.</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mn-lt"/>
                        <a:ea typeface="+mn-ea"/>
                        <a:cs typeface="2  Nazanin" panose="00000400000000000000" pitchFamily="2" charset="-78"/>
                      </a:endParaRPr>
                    </a:p>
                  </a:txBody>
                  <a:tcPr/>
                </a:tc>
                <a:extLst>
                  <a:ext uri="{0D108BD9-81ED-4DB2-BD59-A6C34878D82A}">
                    <a16:rowId xmlns:a16="http://schemas.microsoft.com/office/drawing/2014/main" val="3271970214"/>
                  </a:ext>
                </a:extLst>
              </a:tr>
            </a:tbl>
          </a:graphicData>
        </a:graphic>
      </p:graphicFrame>
      <p:pic>
        <p:nvPicPr>
          <p:cNvPr id="3" name="Picture 2"/>
          <p:cNvPicPr>
            <a:picLocks noChangeAspect="1"/>
          </p:cNvPicPr>
          <p:nvPr/>
        </p:nvPicPr>
        <p:blipFill>
          <a:blip r:embed="rId2"/>
          <a:stretch>
            <a:fillRect/>
          </a:stretch>
        </p:blipFill>
        <p:spPr>
          <a:xfrm>
            <a:off x="9558614" y="1358081"/>
            <a:ext cx="833893" cy="1033141"/>
          </a:xfrm>
          <a:prstGeom prst="rect">
            <a:avLst/>
          </a:prstGeom>
        </p:spPr>
      </p:pic>
    </p:spTree>
    <p:extLst>
      <p:ext uri="{BB962C8B-B14F-4D97-AF65-F5344CB8AC3E}">
        <p14:creationId xmlns:p14="http://schemas.microsoft.com/office/powerpoint/2010/main" val="389950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4" name="TextBox 3">
            <a:extLst>
              <a:ext uri="{FF2B5EF4-FFF2-40B4-BE49-F238E27FC236}">
                <a16:creationId xmlns:a16="http://schemas.microsoft.com/office/drawing/2014/main" id="{35CAEF65-3474-60A5-44A7-31B3A65B7674}"/>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01DCFDD1-BC3A-77A8-23DE-5C17CD916843}"/>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2E45F6B0-3129-C171-A3E1-B576FACDC2BA}"/>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6" name="TextBox 15">
            <a:extLst>
              <a:ext uri="{FF2B5EF4-FFF2-40B4-BE49-F238E27FC236}">
                <a16:creationId xmlns:a16="http://schemas.microsoft.com/office/drawing/2014/main" id="{C44F65A0-F660-2503-039B-EF058244C7B5}"/>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33B97F3C-5ED2-1639-23EF-8D4DBF4B8FA4}"/>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0" name="TextBox 19">
            <a:extLst>
              <a:ext uri="{FF2B5EF4-FFF2-40B4-BE49-F238E27FC236}">
                <a16:creationId xmlns:a16="http://schemas.microsoft.com/office/drawing/2014/main" id="{A8E93C49-CAF0-F0DC-C2CD-207CF01C255C}"/>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BE411E7F-EA8B-0C22-E011-5560485CF435}"/>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3D9D832A-81A4-945B-63A8-75CB2B2B97C3}"/>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3949CEA7-F3A0-ED4D-BD0A-637B9A4DDCCA}"/>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573FAD7C-9968-C5C3-9C5A-8EF0379C14C6}"/>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FE03807E-0F9D-E0B1-2DE5-FCA5830DE1CC}"/>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ED45F447-5561-11D9-BD31-CA0517ED10E2}"/>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3" name="TextBox 42">
            <a:extLst>
              <a:ext uri="{FF2B5EF4-FFF2-40B4-BE49-F238E27FC236}">
                <a16:creationId xmlns:a16="http://schemas.microsoft.com/office/drawing/2014/main" id="{BC9EC662-B55C-D18F-27B2-CD18FEB20B14}"/>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35235614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B39AA7-E741-4BF0-9F79-A9C8E2983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83" y="-121253"/>
            <a:ext cx="12192000" cy="6858000"/>
          </a:xfrm>
          <a:prstGeom prst="rect">
            <a:avLst/>
          </a:prstGeom>
        </p:spPr>
      </p:pic>
      <p:pic>
        <p:nvPicPr>
          <p:cNvPr id="9" name="Picture 8">
            <a:extLst>
              <a:ext uri="{FF2B5EF4-FFF2-40B4-BE49-F238E27FC236}">
                <a16:creationId xmlns:a16="http://schemas.microsoft.com/office/drawing/2014/main" id="{BB9BECE5-AD71-4F73-840F-B56A4F8AC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260BD06F-F1CE-4A20-B94A-F35351E8030B}"/>
              </a:ext>
            </a:extLst>
          </p:cNvPr>
          <p:cNvSpPr txBox="1"/>
          <p:nvPr/>
        </p:nvSpPr>
        <p:spPr>
          <a:xfrm>
            <a:off x="3695700" y="2553694"/>
            <a:ext cx="4557484" cy="1234953"/>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lang="fa-IR" sz="5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با تشکر از توجه شما.</a:t>
            </a:r>
            <a:endParaRPr kumimoji="0" lang="en-US" sz="5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C9265EED-B6C8-4B50-B626-3AD0CE1BBF87}"/>
              </a:ext>
            </a:extLst>
          </p:cNvPr>
          <p:cNvSpPr txBox="1"/>
          <p:nvPr/>
        </p:nvSpPr>
        <p:spPr>
          <a:xfrm>
            <a:off x="13131800" y="1799642"/>
            <a:ext cx="7688717" cy="1508105"/>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KMANPUB</a:t>
            </a:r>
            <a:r>
              <a:rPr kumimoji="0" lang="fa-IR" sz="32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 همچنین عضو مجموعه </a:t>
            </a:r>
            <a:r>
              <a:rPr kumimoji="0" lang="en-US" sz="2800" b="0" i="0" u="none" strike="noStrike" kern="100" cap="none" spc="0" normalizeH="0" baseline="0" noProof="0" dirty="0" err="1">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Crossref</a:t>
            </a:r>
            <a:r>
              <a:rPr kumimoji="0" lang="fa-IR" sz="32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 است که از مزایای آن می‌توان به موارد زیر اشاره نمود:</a:t>
            </a:r>
            <a:endParaRPr kumimoji="0" lang="en-US" sz="28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54D9CDF7-321B-4FF7-B6E4-EDF145242700}"/>
              </a:ext>
            </a:extLst>
          </p:cNvPr>
          <p:cNvSpPr txBox="1"/>
          <p:nvPr/>
        </p:nvSpPr>
        <p:spPr>
          <a:xfrm>
            <a:off x="17729199" y="3429000"/>
            <a:ext cx="3091317" cy="600164"/>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 ثبت مستقیم </a:t>
            </a:r>
            <a:r>
              <a:rPr kumimoji="0" lang="en-US" sz="2400" b="0" i="0" u="none" strike="noStrike" kern="100" cap="none" spc="0" normalizeH="0" baseline="0" noProof="0" dirty="0" err="1">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doi</a:t>
            </a:r>
            <a:endParaRPr kumimoji="0" lang="en-US"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8B6A86D4-0FC1-4EDA-BFFE-F96732699BE3}"/>
              </a:ext>
            </a:extLst>
          </p:cNvPr>
          <p:cNvSpPr txBox="1"/>
          <p:nvPr/>
        </p:nvSpPr>
        <p:spPr>
          <a:xfrm>
            <a:off x="17729199" y="3932861"/>
            <a:ext cx="3091317" cy="600164"/>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 سرعت بالاتر در نمایه شدن</a:t>
            </a:r>
            <a:endParaRPr kumimoji="0" lang="en-US"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DAA218C8-C634-4CBE-B7AC-A151F8532E23}"/>
              </a:ext>
            </a:extLst>
          </p:cNvPr>
          <p:cNvSpPr txBox="1"/>
          <p:nvPr/>
        </p:nvSpPr>
        <p:spPr>
          <a:xfrm>
            <a:off x="13347700" y="4458195"/>
            <a:ext cx="7472815" cy="600164"/>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 نمایه شدن مقالات به طور اتوماتیک در </a:t>
            </a:r>
            <a:r>
              <a:rPr kumimoji="0" lang="fa-IR" sz="2400" b="0" i="0" u="none" strike="noStrike" kern="100" cap="none" spc="0" normalizeH="0" baseline="0" noProof="0" dirty="0" err="1">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پایگاه‌هایی</a:t>
            </a:r>
            <a:r>
              <a:rPr kumimoji="0" lang="fa-IR"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 همچون </a:t>
            </a:r>
            <a:r>
              <a:rPr kumimoji="0" lang="fa-IR" sz="2400" b="0" i="0" u="none" strike="noStrike" kern="100" cap="none" spc="0" normalizeH="0" baseline="0" noProof="0" dirty="0" err="1">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ریسرچ</a:t>
            </a:r>
            <a:r>
              <a:rPr kumimoji="0" lang="fa-IR"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 </a:t>
            </a:r>
            <a:r>
              <a:rPr kumimoji="0" lang="fa-IR" sz="2400" b="0" i="0" u="none" strike="noStrike" kern="100" cap="none" spc="0" normalizeH="0" baseline="0" noProof="0" dirty="0" err="1">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گیت</a:t>
            </a:r>
            <a:endParaRPr kumimoji="0" lang="en-US"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endParaRPr>
          </a:p>
        </p:txBody>
      </p:sp>
      <p:sp>
        <p:nvSpPr>
          <p:cNvPr id="6" name="TextBox 5">
            <a:extLst>
              <a:ext uri="{FF2B5EF4-FFF2-40B4-BE49-F238E27FC236}">
                <a16:creationId xmlns:a16="http://schemas.microsoft.com/office/drawing/2014/main" id="{CCB94734-2556-4F42-B672-6080AC1C511D}"/>
              </a:ext>
            </a:extLst>
          </p:cNvPr>
          <p:cNvSpPr txBox="1"/>
          <p:nvPr/>
        </p:nvSpPr>
        <p:spPr>
          <a:xfrm>
            <a:off x="12192000" y="5036886"/>
            <a:ext cx="8628515" cy="600164"/>
          </a:xfrm>
          <a:prstGeom prst="rect">
            <a:avLst/>
          </a:prstGeom>
          <a:noFill/>
        </p:spPr>
        <p:txBody>
          <a:bodyPr wrap="square">
            <a:spAutoFit/>
          </a:bodyPr>
          <a:lstStyle/>
          <a:p>
            <a:pPr marL="0" marR="0" lvl="0" indent="0" algn="justLow" defTabSz="457200" rtl="1" eaLnBrk="1" fontAlgn="auto" latinLnBrk="0" hangingPunct="1">
              <a:lnSpc>
                <a:spcPct val="150000"/>
              </a:lnSpc>
              <a:spcBef>
                <a:spcPts val="0"/>
              </a:spcBef>
              <a:spcAft>
                <a:spcPts val="0"/>
              </a:spcAft>
              <a:buClrTx/>
              <a:buSzTx/>
              <a:buFontTx/>
              <a:buNone/>
              <a:tabLst/>
              <a:defRPr/>
            </a:pPr>
            <a:r>
              <a:rPr kumimoji="0" lang="fa-IR"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 ثبت در</a:t>
            </a:r>
            <a:r>
              <a:rPr kumimoji="0" lang="en-US"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cited-by</a:t>
            </a:r>
            <a:r>
              <a:rPr lang="fa-IR" sz="24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a:t>
            </a:r>
            <a:r>
              <a:rPr kumimoji="0" lang="fa-IR"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 که به افزایش </a:t>
            </a:r>
            <a:r>
              <a:rPr kumimoji="0" lang="fa-IR" sz="2400" b="0" i="0" u="none" strike="noStrike" kern="100" cap="none" spc="0" normalizeH="0" baseline="0" noProof="0" dirty="0" err="1">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ارجاع‌دهی</a:t>
            </a:r>
            <a:r>
              <a:rPr kumimoji="0" lang="fa-IR"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rPr>
              <a:t> به مجله و دیده شدن مقالات کمک می‌کند.</a:t>
            </a:r>
            <a:endParaRPr kumimoji="0" lang="en-US" sz="2400" b="0" i="0" u="none" strike="noStrike" kern="100" cap="none" spc="0" normalizeH="0" baseline="0" noProof="0" dirty="0">
              <a:ln>
                <a:noFill/>
              </a:ln>
              <a:solidFill>
                <a:srgbClr val="FFFFFF"/>
              </a:solidFill>
              <a:effectLst/>
              <a:uLnTx/>
              <a:uFillTx/>
              <a:latin typeface="Times New Roman" panose="02020603050405020304" pitchFamily="18" charset="0"/>
              <a:ea typeface="B Nazanin" panose="00000400000000000000" pitchFamily="2" charset="-78"/>
              <a:cs typeface="B Nazanin" panose="00000400000000000000" pitchFamily="2" charset="-78"/>
            </a:endParaRPr>
          </a:p>
        </p:txBody>
      </p:sp>
      <p:pic>
        <p:nvPicPr>
          <p:cNvPr id="7" name="Picture 6">
            <a:extLst>
              <a:ext uri="{FF2B5EF4-FFF2-40B4-BE49-F238E27FC236}">
                <a16:creationId xmlns:a16="http://schemas.microsoft.com/office/drawing/2014/main" id="{13980EE7-F466-4B03-BE3E-848B1118DD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496300" y="8953500"/>
            <a:ext cx="12191999" cy="6858000"/>
          </a:xfrm>
          <a:prstGeom prst="rect">
            <a:avLst/>
          </a:prstGeom>
        </p:spPr>
      </p:pic>
    </p:spTree>
    <p:extLst>
      <p:ext uri="{BB962C8B-B14F-4D97-AF65-F5344CB8AC3E}">
        <p14:creationId xmlns:p14="http://schemas.microsoft.com/office/powerpoint/2010/main" val="37288325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8" name="TextBox 17">
            <a:extLst>
              <a:ext uri="{FF2B5EF4-FFF2-40B4-BE49-F238E27FC236}">
                <a16:creationId xmlns:a16="http://schemas.microsoft.com/office/drawing/2014/main" id="{4F0E3DA5-8CB3-4A57-88BD-C799BC2BFD02}"/>
              </a:ext>
            </a:extLst>
          </p:cNvPr>
          <p:cNvSpPr txBox="1"/>
          <p:nvPr/>
        </p:nvSpPr>
        <p:spPr>
          <a:xfrm>
            <a:off x="127000" y="1615341"/>
            <a:ext cx="7082176" cy="2623795"/>
          </a:xfrm>
          <a:prstGeom prst="rect">
            <a:avLst/>
          </a:prstGeom>
          <a:noFill/>
        </p:spPr>
        <p:txBody>
          <a:bodyPr wrap="square">
            <a:spAutoFit/>
          </a:bodyPr>
          <a:lstStyle/>
          <a:p>
            <a:pPr marL="0" marR="0" algn="justLow" rtl="1">
              <a:lnSpc>
                <a:spcPct val="15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تمامی مراحل انتشار مقاله از جمله ارسال، داوری، ویرایش، پذیرش، و انتشار را به صورت یکپارچه مدیریت می‌کند. این سیستم امکان نظارت و مدیریت بر همه فرآیندهای مربوط به ارسال مقاله تا زمان انتشار نهایی را فراهم می‌نماید</a:t>
            </a:r>
            <a:r>
              <a:rPr lang="fa-IR" sz="2800" kern="100" dirty="0"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a:t>
            </a:r>
          </a:p>
        </p:txBody>
      </p:sp>
      <p:sp>
        <p:nvSpPr>
          <p:cNvPr id="2" name="TextBox 1">
            <a:extLst>
              <a:ext uri="{FF2B5EF4-FFF2-40B4-BE49-F238E27FC236}">
                <a16:creationId xmlns:a16="http://schemas.microsoft.com/office/drawing/2014/main" id="{0E66FBA2-6E58-2D90-065D-33A9E84CFDD1}"/>
              </a:ext>
            </a:extLst>
          </p:cNvPr>
          <p:cNvSpPr txBox="1"/>
          <p:nvPr/>
        </p:nvSpPr>
        <p:spPr>
          <a:xfrm>
            <a:off x="6766109"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FDF74A4B-B1C7-FD50-8689-57B236E453A3}"/>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99E836EB-B6B4-9831-83ED-48272534323E}"/>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4443F044-E5DE-F3AB-DAC9-0F5B5DC72B15}"/>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89603B67-BEB1-6138-D853-3C50F01FD8E0}"/>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6" name="TextBox 15">
            <a:extLst>
              <a:ext uri="{FF2B5EF4-FFF2-40B4-BE49-F238E27FC236}">
                <a16:creationId xmlns:a16="http://schemas.microsoft.com/office/drawing/2014/main" id="{156B4242-007F-D061-4AA8-FED3D710189A}"/>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5120AE8D-E3BF-4A94-B84A-556BF6C823EC}"/>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A7384BBB-E738-02CF-8048-10567B4941C9}"/>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DE39C66E-EECF-F2D7-23F8-64F487597A3F}"/>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8C4A056B-90D0-41AE-071F-6482468619B6}"/>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7" name="TextBox 26">
            <a:extLst>
              <a:ext uri="{FF2B5EF4-FFF2-40B4-BE49-F238E27FC236}">
                <a16:creationId xmlns:a16="http://schemas.microsoft.com/office/drawing/2014/main" id="{BF9EE273-0ED0-3C0C-E2FC-6AD49F3D3369}"/>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9314A729-2F5C-7A9A-1094-9A15D371CD59}"/>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42B2CF9A-3927-7654-E4EB-A93C80943315}"/>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28728615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DF74A4B-B1C7-FD50-8689-57B236E453A3}"/>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99E836EB-B6B4-9831-83ED-48272534323E}"/>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6" name="TextBox 5">
            <a:extLst>
              <a:ext uri="{FF2B5EF4-FFF2-40B4-BE49-F238E27FC236}">
                <a16:creationId xmlns:a16="http://schemas.microsoft.com/office/drawing/2014/main" id="{4443F044-E5DE-F3AB-DAC9-0F5B5DC72B15}"/>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7" name="TextBox 6">
            <a:extLst>
              <a:ext uri="{FF2B5EF4-FFF2-40B4-BE49-F238E27FC236}">
                <a16:creationId xmlns:a16="http://schemas.microsoft.com/office/drawing/2014/main" id="{89603B67-BEB1-6138-D853-3C50F01FD8E0}"/>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156B4242-007F-D061-4AA8-FED3D710189A}"/>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9" name="TextBox 8">
            <a:extLst>
              <a:ext uri="{FF2B5EF4-FFF2-40B4-BE49-F238E27FC236}">
                <a16:creationId xmlns:a16="http://schemas.microsoft.com/office/drawing/2014/main" id="{A7384BBB-E738-02CF-8048-10567B4941C9}"/>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0" name="TextBox 9">
            <a:extLst>
              <a:ext uri="{FF2B5EF4-FFF2-40B4-BE49-F238E27FC236}">
                <a16:creationId xmlns:a16="http://schemas.microsoft.com/office/drawing/2014/main" id="{DE39C66E-EECF-F2D7-23F8-64F487597A3F}"/>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1" name="TextBox 10">
            <a:extLst>
              <a:ext uri="{FF2B5EF4-FFF2-40B4-BE49-F238E27FC236}">
                <a16:creationId xmlns:a16="http://schemas.microsoft.com/office/drawing/2014/main" id="{8C4A056B-90D0-41AE-071F-6482468619B6}"/>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2" name="TextBox 11">
            <a:extLst>
              <a:ext uri="{FF2B5EF4-FFF2-40B4-BE49-F238E27FC236}">
                <a16:creationId xmlns:a16="http://schemas.microsoft.com/office/drawing/2014/main" id="{BF9EE273-0ED0-3C0C-E2FC-6AD49F3D3369}"/>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3" name="TextBox 12">
            <a:extLst>
              <a:ext uri="{FF2B5EF4-FFF2-40B4-BE49-F238E27FC236}">
                <a16:creationId xmlns:a16="http://schemas.microsoft.com/office/drawing/2014/main" id="{9314A729-2F5C-7A9A-1094-9A15D371CD59}"/>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4" name="TextBox 13">
            <a:extLst>
              <a:ext uri="{FF2B5EF4-FFF2-40B4-BE49-F238E27FC236}">
                <a16:creationId xmlns:a16="http://schemas.microsoft.com/office/drawing/2014/main" id="{42B2CF9A-3927-7654-E4EB-A93C80943315}"/>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
        <p:nvSpPr>
          <p:cNvPr id="15" name="TextBox 14">
            <a:extLst>
              <a:ext uri="{FF2B5EF4-FFF2-40B4-BE49-F238E27FC236}">
                <a16:creationId xmlns:a16="http://schemas.microsoft.com/office/drawing/2014/main" id="{0E66FBA2-6E58-2D90-065D-33A9E84CFDD1}"/>
              </a:ext>
            </a:extLst>
          </p:cNvPr>
          <p:cNvSpPr txBox="1"/>
          <p:nvPr/>
        </p:nvSpPr>
        <p:spPr>
          <a:xfrm>
            <a:off x="6766109"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5120AE8D-E3BF-4A94-B84A-556BF6C823EC}"/>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8" name="TextBox 17">
            <a:extLst>
              <a:ext uri="{FF2B5EF4-FFF2-40B4-BE49-F238E27FC236}">
                <a16:creationId xmlns:a16="http://schemas.microsoft.com/office/drawing/2014/main" id="{4F0E3DA5-8CB3-4A57-88BD-C799BC2BFD02}"/>
              </a:ext>
            </a:extLst>
          </p:cNvPr>
          <p:cNvSpPr txBox="1"/>
          <p:nvPr/>
        </p:nvSpPr>
        <p:spPr>
          <a:xfrm>
            <a:off x="127000" y="1615341"/>
            <a:ext cx="7082176" cy="5262979"/>
          </a:xfrm>
          <a:prstGeom prst="rect">
            <a:avLst/>
          </a:prstGeom>
          <a:noFill/>
        </p:spPr>
        <p:txBody>
          <a:bodyPr wrap="square">
            <a:spAutoFit/>
          </a:bodyPr>
          <a:lstStyle/>
          <a:p>
            <a:pPr algn="justLow" rtl="1">
              <a:lnSpc>
                <a:spcPct val="150000"/>
              </a:lnSpc>
            </a:pP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توانایی‌های سامانه‌ مدیریت الکترونیک </a:t>
            </a:r>
            <a:r>
              <a:rPr lang="fa-IR" sz="28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نشریه:</a:t>
            </a:r>
          </a:p>
          <a:p>
            <a:pPr algn="justLow" rtl="1">
              <a:lnSpc>
                <a:spcPct val="150000"/>
              </a:lnSpc>
            </a:pP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 قابلیت دریافت مقاله از کاربران (</a:t>
            </a:r>
            <a:r>
              <a:rPr lang="en-US"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Article Submission </a:t>
            </a:r>
            <a:r>
              <a:rPr lang="en-US" sz="28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(System </a:t>
            </a: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با تنظیمات بسیار انعطاف‌پذیر</a:t>
            </a:r>
          </a:p>
          <a:p>
            <a:pPr algn="justLow" rtl="1">
              <a:lnSpc>
                <a:spcPct val="150000"/>
              </a:lnSpc>
            </a:pP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 ثبت خودکار همه‌ی رویدادهای مرتبط با مقالات و ایجاد پرونده‌ی الکترونیک کامل برای هر مقاله</a:t>
            </a:r>
          </a:p>
          <a:p>
            <a:pPr algn="justLow" rtl="1">
              <a:lnSpc>
                <a:spcPct val="150000"/>
              </a:lnSpc>
            </a:pP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 قابلیت رهگیری کامل وضعیت مقاله توسط کاربران </a:t>
            </a:r>
            <a:r>
              <a:rPr lang="en-US" sz="28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 (Tracking)</a:t>
            </a:r>
            <a:r>
              <a:rPr lang="fa-IR" sz="28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از </a:t>
            </a: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صفحه‌ی شخصی</a:t>
            </a:r>
          </a:p>
          <a:p>
            <a:pPr algn="justLow" rtl="1">
              <a:lnSpc>
                <a:spcPct val="150000"/>
              </a:lnSpc>
            </a:pPr>
            <a:endParaRPr lang="fa-IR" sz="2800" kern="100" dirty="0"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p:txBody>
      </p:sp>
      <p:pic>
        <p:nvPicPr>
          <p:cNvPr id="19" name="Picture 18">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20" name="TextBox 19">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spTree>
    <p:extLst>
      <p:ext uri="{BB962C8B-B14F-4D97-AF65-F5344CB8AC3E}">
        <p14:creationId xmlns:p14="http://schemas.microsoft.com/office/powerpoint/2010/main" val="161119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DF74A4B-B1C7-FD50-8689-57B236E453A3}"/>
              </a:ext>
            </a:extLst>
          </p:cNvPr>
          <p:cNvSpPr txBox="1"/>
          <p:nvPr/>
        </p:nvSpPr>
        <p:spPr>
          <a:xfrm>
            <a:off x="8487242"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99E836EB-B6B4-9831-83ED-48272534323E}"/>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4443F044-E5DE-F3AB-DAC9-0F5B5DC72B15}"/>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6" name="TextBox 5">
            <a:extLst>
              <a:ext uri="{FF2B5EF4-FFF2-40B4-BE49-F238E27FC236}">
                <a16:creationId xmlns:a16="http://schemas.microsoft.com/office/drawing/2014/main" id="{89603B67-BEB1-6138-D853-3C50F01FD8E0}"/>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7" name="TextBox 6">
            <a:extLst>
              <a:ext uri="{FF2B5EF4-FFF2-40B4-BE49-F238E27FC236}">
                <a16:creationId xmlns:a16="http://schemas.microsoft.com/office/drawing/2014/main" id="{156B4242-007F-D061-4AA8-FED3D710189A}"/>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A7384BBB-E738-02CF-8048-10567B4941C9}"/>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9" name="TextBox 8">
            <a:extLst>
              <a:ext uri="{FF2B5EF4-FFF2-40B4-BE49-F238E27FC236}">
                <a16:creationId xmlns:a16="http://schemas.microsoft.com/office/drawing/2014/main" id="{DE39C66E-EECF-F2D7-23F8-64F487597A3F}"/>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0" name="TextBox 9">
            <a:extLst>
              <a:ext uri="{FF2B5EF4-FFF2-40B4-BE49-F238E27FC236}">
                <a16:creationId xmlns:a16="http://schemas.microsoft.com/office/drawing/2014/main" id="{8C4A056B-90D0-41AE-071F-6482468619B6}"/>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1" name="TextBox 10">
            <a:extLst>
              <a:ext uri="{FF2B5EF4-FFF2-40B4-BE49-F238E27FC236}">
                <a16:creationId xmlns:a16="http://schemas.microsoft.com/office/drawing/2014/main" id="{BF9EE273-0ED0-3C0C-E2FC-6AD49F3D3369}"/>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2" name="TextBox 11">
            <a:extLst>
              <a:ext uri="{FF2B5EF4-FFF2-40B4-BE49-F238E27FC236}">
                <a16:creationId xmlns:a16="http://schemas.microsoft.com/office/drawing/2014/main" id="{9314A729-2F5C-7A9A-1094-9A15D371CD59}"/>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3" name="TextBox 12">
            <a:extLst>
              <a:ext uri="{FF2B5EF4-FFF2-40B4-BE49-F238E27FC236}">
                <a16:creationId xmlns:a16="http://schemas.microsoft.com/office/drawing/2014/main" id="{42B2CF9A-3927-7654-E4EB-A93C80943315}"/>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
        <p:nvSpPr>
          <p:cNvPr id="14" name="TextBox 13">
            <a:extLst>
              <a:ext uri="{FF2B5EF4-FFF2-40B4-BE49-F238E27FC236}">
                <a16:creationId xmlns:a16="http://schemas.microsoft.com/office/drawing/2014/main" id="{0E66FBA2-6E58-2D90-065D-33A9E84CFDD1}"/>
              </a:ext>
            </a:extLst>
          </p:cNvPr>
          <p:cNvSpPr txBox="1"/>
          <p:nvPr/>
        </p:nvSpPr>
        <p:spPr>
          <a:xfrm>
            <a:off x="6766109"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5" name="TextBox 14">
            <a:extLst>
              <a:ext uri="{FF2B5EF4-FFF2-40B4-BE49-F238E27FC236}">
                <a16:creationId xmlns:a16="http://schemas.microsoft.com/office/drawing/2014/main" id="{5120AE8D-E3BF-4A94-B84A-556BF6C823EC}"/>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6" name="TextBox 15">
            <a:extLst>
              <a:ext uri="{FF2B5EF4-FFF2-40B4-BE49-F238E27FC236}">
                <a16:creationId xmlns:a16="http://schemas.microsoft.com/office/drawing/2014/main" id="{4F0E3DA5-8CB3-4A57-88BD-C799BC2BFD02}"/>
              </a:ext>
            </a:extLst>
          </p:cNvPr>
          <p:cNvSpPr txBox="1"/>
          <p:nvPr/>
        </p:nvSpPr>
        <p:spPr>
          <a:xfrm>
            <a:off x="127000" y="1615341"/>
            <a:ext cx="7082176" cy="5262979"/>
          </a:xfrm>
          <a:prstGeom prst="rect">
            <a:avLst/>
          </a:prstGeom>
          <a:noFill/>
        </p:spPr>
        <p:txBody>
          <a:bodyPr wrap="square">
            <a:spAutoFit/>
          </a:bodyPr>
          <a:lstStyle/>
          <a:p>
            <a:pPr algn="justLow" rtl="1">
              <a:lnSpc>
                <a:spcPct val="150000"/>
              </a:lnSpc>
            </a:pP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توانایی‌های سامانه‌ مدیریت الکترونیک </a:t>
            </a:r>
            <a:r>
              <a:rPr lang="fa-IR" sz="28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نشریه:</a:t>
            </a:r>
          </a:p>
          <a:p>
            <a:pPr algn="justLow" rtl="1">
              <a:lnSpc>
                <a:spcPct val="150000"/>
              </a:lnSpc>
            </a:pP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 امکان جلوگیری از ارسال مقالات با عنوان کاملا یکسان با فایل موجود</a:t>
            </a:r>
          </a:p>
          <a:p>
            <a:pPr algn="justLow" rtl="1">
              <a:lnSpc>
                <a:spcPct val="150000"/>
              </a:lnSpc>
            </a:pP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 امکان اضافه کردن فایل ضمیمه به پرونده‌ی مقالات از طرف مدیر برنامه یا ارسال‌کننده‌ی مقاله</a:t>
            </a:r>
          </a:p>
          <a:p>
            <a:pPr algn="justLow" rtl="1">
              <a:lnSpc>
                <a:spcPct val="150000"/>
              </a:lnSpc>
            </a:pP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 امکان اصلاح مقالات </a:t>
            </a:r>
            <a:r>
              <a:rPr lang="fa-IR" sz="28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پس </a:t>
            </a: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از اعلام نظر داور</a:t>
            </a:r>
          </a:p>
          <a:p>
            <a:pPr algn="justLow" rtl="1">
              <a:lnSpc>
                <a:spcPct val="150000"/>
              </a:lnSpc>
            </a:pP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 ذخیره کردن همه‌ی فایل‌های اصلی و اصلاحی در یک پرونده</a:t>
            </a:r>
          </a:p>
          <a:p>
            <a:pPr algn="justLow" rtl="1">
              <a:lnSpc>
                <a:spcPct val="150000"/>
              </a:lnSpc>
            </a:pPr>
            <a:endParaRPr lang="fa-IR" sz="2800" kern="100" dirty="0"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18" name="Picture 17">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Tree>
    <p:extLst>
      <p:ext uri="{BB962C8B-B14F-4D97-AF65-F5344CB8AC3E}">
        <p14:creationId xmlns:p14="http://schemas.microsoft.com/office/powerpoint/2010/main" val="735029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5D97C-FA3C-480F-A085-61BBEDB8AFC5}"/>
              </a:ext>
            </a:extLst>
          </p:cNvPr>
          <p:cNvSpPr/>
          <p:nvPr/>
        </p:nvSpPr>
        <p:spPr>
          <a:xfrm>
            <a:off x="7385504" y="-76200"/>
            <a:ext cx="4982822" cy="7010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22A7438-DB7E-4900-8C59-F7C70EC89E39}"/>
              </a:ext>
            </a:extLst>
          </p:cNvPr>
          <p:cNvSpPr txBox="1"/>
          <p:nvPr/>
        </p:nvSpPr>
        <p:spPr>
          <a:xfrm>
            <a:off x="127000" y="155361"/>
            <a:ext cx="4071256" cy="954107"/>
          </a:xfrm>
          <a:prstGeom prst="rect">
            <a:avLst/>
          </a:prstGeom>
          <a:noFill/>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w Cen MT"/>
                <a:sym typeface="Tw Cen MT"/>
              </a:rPr>
              <a:t>KMAN Publication Incorporation</a:t>
            </a:r>
            <a:endParaRPr lang="en-US" sz="900" dirty="0"/>
          </a:p>
        </p:txBody>
      </p:sp>
      <p:pic>
        <p:nvPicPr>
          <p:cNvPr id="23" name="Picture 22">
            <a:extLst>
              <a:ext uri="{FF2B5EF4-FFF2-40B4-BE49-F238E27FC236}">
                <a16:creationId xmlns:a16="http://schemas.microsoft.com/office/drawing/2014/main" id="{8B90AB8A-8EF9-4FB5-90D6-A34B16CF0B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0858" y="190189"/>
            <a:ext cx="954107" cy="954107"/>
          </a:xfrm>
          <a:prstGeom prst="rect">
            <a:avLst/>
          </a:prstGeom>
        </p:spPr>
      </p:pic>
      <p:sp>
        <p:nvSpPr>
          <p:cNvPr id="16" name="TextBox 15">
            <a:extLst>
              <a:ext uri="{FF2B5EF4-FFF2-40B4-BE49-F238E27FC236}">
                <a16:creationId xmlns:a16="http://schemas.microsoft.com/office/drawing/2014/main" id="{FAC5B35D-06BD-47E4-85A5-F209A42EC31F}"/>
              </a:ext>
            </a:extLst>
          </p:cNvPr>
          <p:cNvSpPr txBox="1"/>
          <p:nvPr/>
        </p:nvSpPr>
        <p:spPr>
          <a:xfrm>
            <a:off x="127000" y="1615341"/>
            <a:ext cx="7082176" cy="4616648"/>
          </a:xfrm>
          <a:prstGeom prst="rect">
            <a:avLst/>
          </a:prstGeom>
          <a:noFill/>
        </p:spPr>
        <p:txBody>
          <a:bodyPr wrap="square">
            <a:spAutoFit/>
          </a:bodyPr>
          <a:lstStyle/>
          <a:p>
            <a:pPr marL="0" marR="0" algn="justLow" rtl="1">
              <a:lnSpc>
                <a:spcPct val="150000"/>
              </a:lnSpc>
              <a:spcBef>
                <a:spcPts val="0"/>
              </a:spcBef>
              <a:spcAft>
                <a:spcPts val="0"/>
              </a:spcAft>
            </a:pPr>
            <a:r>
              <a:rPr lang="fa-IR" sz="2800" kern="100" dirty="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این سامانه امکانات ویژه‌ای برای نشریات دسترسی آزاد ارائه می‌دهد به طوری که تمامی کاربران به محتوای علمی دسترسی داشته باشند و بتوانند به صورت رایگان از آن استفاده </a:t>
            </a:r>
            <a:r>
              <a:rPr lang="fa-IR" sz="2800" kern="100" dirty="0"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rPr>
              <a:t>کنند.</a:t>
            </a:r>
          </a:p>
          <a:p>
            <a:pPr marL="0" marR="0" algn="justLow" rtl="1">
              <a:lnSpc>
                <a:spcPct val="150000"/>
              </a:lnSpc>
              <a:spcBef>
                <a:spcPts val="0"/>
              </a:spcBef>
              <a:spcAft>
                <a:spcPts val="0"/>
              </a:spcAft>
            </a:pPr>
            <a:r>
              <a:rPr lang="fa-IR" sz="2800" kern="100" dirty="0" smtClean="0">
                <a:solidFill>
                  <a:srgbClr val="FFFFFF"/>
                </a:solidFill>
                <a:latin typeface="Times New Roman" panose="02020603050405020304" pitchFamily="18" charset="0"/>
                <a:ea typeface="B Nazanin" panose="00000400000000000000" pitchFamily="2" charset="-78"/>
                <a:cs typeface="B Nazanin" panose="00000400000000000000" pitchFamily="2" charset="-78"/>
              </a:rPr>
              <a:t>کیمن‌وب </a:t>
            </a:r>
            <a:r>
              <a:rPr lang="fa-IR" sz="2800" kern="100" dirty="0">
                <a:solidFill>
                  <a:srgbClr val="FFFFFF"/>
                </a:solidFill>
                <a:latin typeface="Times New Roman" panose="02020603050405020304" pitchFamily="18" charset="0"/>
                <a:ea typeface="B Nazanin" panose="00000400000000000000" pitchFamily="2" charset="-78"/>
                <a:cs typeface="B Nazanin" panose="00000400000000000000" pitchFamily="2" charset="-78"/>
              </a:rPr>
              <a:t>با ترکیب دسترسی آزاد، استانداردهای نمایه‌سازی بین‌المللی، و امکانات پیشرفته داوری پس از انتشار، یک پلتفرم جامع و کارآمد برای انتشار علمی شفاف، فراگیر و معتبر فراهم آورده است</a:t>
            </a:r>
            <a:endParaRPr lang="fa-IR" sz="2800" kern="100" dirty="0" smtClean="0">
              <a:solidFill>
                <a:srgbClr val="FFFFFF"/>
              </a:solidFill>
              <a:effectLst/>
              <a:latin typeface="Times New Roman" panose="02020603050405020304" pitchFamily="18" charset="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A4FA82A3-92B8-AC84-EEE3-707C1181EC4A}"/>
              </a:ext>
            </a:extLst>
          </p:cNvPr>
          <p:cNvSpPr txBox="1"/>
          <p:nvPr/>
        </p:nvSpPr>
        <p:spPr>
          <a:xfrm>
            <a:off x="8487242" y="1106027"/>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1. راه اندازی، آموزش و پشتیبانی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2660B33F-2262-5E1F-425D-1CE11BF2AC18}"/>
              </a:ext>
            </a:extLst>
          </p:cNvPr>
          <p:cNvSpPr txBox="1"/>
          <p:nvPr/>
        </p:nvSpPr>
        <p:spPr>
          <a:xfrm>
            <a:off x="6083993" y="1510392"/>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2. پشتیبانی از دسترسی آزاد</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4" name="TextBox 3">
            <a:extLst>
              <a:ext uri="{FF2B5EF4-FFF2-40B4-BE49-F238E27FC236}">
                <a16:creationId xmlns:a16="http://schemas.microsoft.com/office/drawing/2014/main" id="{45BE0614-2852-01E2-C1B9-5E3C736E1D5C}"/>
              </a:ext>
            </a:extLst>
          </p:cNvPr>
          <p:cNvSpPr txBox="1"/>
          <p:nvPr/>
        </p:nvSpPr>
        <p:spPr>
          <a:xfrm>
            <a:off x="8487242" y="1951061"/>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3. پلتفرم چند زبانه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5" name="TextBox 4">
            <a:extLst>
              <a:ext uri="{FF2B5EF4-FFF2-40B4-BE49-F238E27FC236}">
                <a16:creationId xmlns:a16="http://schemas.microsoft.com/office/drawing/2014/main" id="{9B81560C-F6C9-124F-20CD-F8E9317E8B88}"/>
              </a:ext>
            </a:extLst>
          </p:cNvPr>
          <p:cNvSpPr txBox="1"/>
          <p:nvPr/>
        </p:nvSpPr>
        <p:spPr>
          <a:xfrm>
            <a:off x="7419477" y="450684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9. پشتیبانی از انواع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981C6CC8-F426-0C64-C56B-51D9AC856F39}"/>
              </a:ext>
            </a:extLst>
          </p:cNvPr>
          <p:cNvSpPr txBox="1"/>
          <p:nvPr/>
        </p:nvSpPr>
        <p:spPr>
          <a:xfrm>
            <a:off x="8458157" y="2388535"/>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4. داوری دو یا چند مرحله‌ای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17" name="TextBox 16">
            <a:extLst>
              <a:ext uri="{FF2B5EF4-FFF2-40B4-BE49-F238E27FC236}">
                <a16:creationId xmlns:a16="http://schemas.microsoft.com/office/drawing/2014/main" id="{DEE1AFC5-7CDD-EB11-0F68-16F912B94E8F}"/>
              </a:ext>
            </a:extLst>
          </p:cNvPr>
          <p:cNvSpPr txBox="1"/>
          <p:nvPr/>
        </p:nvSpPr>
        <p:spPr>
          <a:xfrm>
            <a:off x="7419477" y="2764880"/>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5. توزیع و نمایه‌سازی مقالات</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0" name="TextBox 19">
            <a:extLst>
              <a:ext uri="{FF2B5EF4-FFF2-40B4-BE49-F238E27FC236}">
                <a16:creationId xmlns:a16="http://schemas.microsoft.com/office/drawing/2014/main" id="{DEA998A7-6AA5-E2D6-7608-7A4147C06785}"/>
              </a:ext>
            </a:extLst>
          </p:cNvPr>
          <p:cNvSpPr txBox="1"/>
          <p:nvPr/>
        </p:nvSpPr>
        <p:spPr>
          <a:xfrm>
            <a:off x="7064841" y="3619053"/>
            <a:ext cx="4806497"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7. مدیریت و نگهداری شماره‌های مجله</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1" name="TextBox 20">
            <a:extLst>
              <a:ext uri="{FF2B5EF4-FFF2-40B4-BE49-F238E27FC236}">
                <a16:creationId xmlns:a16="http://schemas.microsoft.com/office/drawing/2014/main" id="{147EA9E9-DDB3-DECC-B1E4-02973605E336}"/>
              </a:ext>
            </a:extLst>
          </p:cNvPr>
          <p:cNvSpPr txBox="1"/>
          <p:nvPr/>
        </p:nvSpPr>
        <p:spPr>
          <a:xfrm>
            <a:off x="8487242" y="4082833"/>
            <a:ext cx="338409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8. پشتیبانی از تم‌ها و قالب‌های متنوع</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2" name="TextBox 21">
            <a:extLst>
              <a:ext uri="{FF2B5EF4-FFF2-40B4-BE49-F238E27FC236}">
                <a16:creationId xmlns:a16="http://schemas.microsoft.com/office/drawing/2014/main" id="{5C4504DE-F058-C97C-3099-B3352A21FF48}"/>
              </a:ext>
            </a:extLst>
          </p:cNvPr>
          <p:cNvSpPr txBox="1"/>
          <p:nvPr/>
        </p:nvSpPr>
        <p:spPr>
          <a:xfrm>
            <a:off x="7450146" y="3163287"/>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effectLst/>
                <a:latin typeface="B Nazanin" panose="00000400000000000000" pitchFamily="2" charset="-78"/>
                <a:ea typeface="B Nazanin" panose="00000400000000000000" pitchFamily="2" charset="-78"/>
                <a:cs typeface="B Titr" panose="00000700000000000000" pitchFamily="2" charset="-78"/>
              </a:rPr>
              <a:t>6. مدیریت نقش‌ها و دسترسی‌ها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6" name="TextBox 25">
            <a:extLst>
              <a:ext uri="{FF2B5EF4-FFF2-40B4-BE49-F238E27FC236}">
                <a16:creationId xmlns:a16="http://schemas.microsoft.com/office/drawing/2014/main" id="{21A59143-7E59-3F4D-7937-2C5219CCD007}"/>
              </a:ext>
            </a:extLst>
          </p:cNvPr>
          <p:cNvSpPr txBox="1"/>
          <p:nvPr/>
        </p:nvSpPr>
        <p:spPr>
          <a:xfrm>
            <a:off x="7450146" y="4907941"/>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۱0. امنیت </a:t>
            </a:r>
            <a:r>
              <a:rPr lang="fa-IR" sz="1400" b="1" kern="100" dirty="0">
                <a:effectLst/>
                <a:latin typeface="B Nazanin" panose="00000400000000000000" pitchFamily="2" charset="-78"/>
                <a:ea typeface="B Nazanin" panose="00000400000000000000" pitchFamily="2" charset="-78"/>
                <a:cs typeface="B Titr" panose="00000700000000000000" pitchFamily="2" charset="-78"/>
              </a:rPr>
              <a:t>و حفظ محرمانگی داده‌ها</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8" name="TextBox 27">
            <a:extLst>
              <a:ext uri="{FF2B5EF4-FFF2-40B4-BE49-F238E27FC236}">
                <a16:creationId xmlns:a16="http://schemas.microsoft.com/office/drawing/2014/main" id="{2603BDF0-8C18-5709-2F56-10CDC50BCB88}"/>
              </a:ext>
            </a:extLst>
          </p:cNvPr>
          <p:cNvSpPr txBox="1"/>
          <p:nvPr/>
        </p:nvSpPr>
        <p:spPr>
          <a:xfrm>
            <a:off x="7448562" y="5310609"/>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۱1. پشتیبانی از استانداردهای نمایه‌سازی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29" name="TextBox 28">
            <a:extLst>
              <a:ext uri="{FF2B5EF4-FFF2-40B4-BE49-F238E27FC236}">
                <a16:creationId xmlns:a16="http://schemas.microsoft.com/office/drawing/2014/main" id="{0123F7E4-0F31-E72C-325E-219B5A1FD6FA}"/>
              </a:ext>
            </a:extLst>
          </p:cNvPr>
          <p:cNvSpPr txBox="1"/>
          <p:nvPr/>
        </p:nvSpPr>
        <p:spPr>
          <a:xfrm>
            <a:off x="7448562" y="5795735"/>
            <a:ext cx="4422776" cy="388568"/>
          </a:xfrm>
          <a:prstGeom prst="rect">
            <a:avLst/>
          </a:prstGeom>
          <a:noFill/>
        </p:spPr>
        <p:txBody>
          <a:bodyPr wrap="square">
            <a:spAutoFit/>
          </a:bodyPr>
          <a:lstStyle/>
          <a:p>
            <a:pPr marL="0" marR="0" algn="justLow" rtl="1">
              <a:lnSpc>
                <a:spcPct val="150000"/>
              </a:lnSpc>
              <a:spcBef>
                <a:spcPts val="0"/>
              </a:spcBef>
              <a:spcAft>
                <a:spcPts val="0"/>
              </a:spcAft>
            </a:pPr>
            <a:r>
              <a:rPr lang="fa-IR" sz="1400" b="1" kern="100" dirty="0">
                <a:cs typeface="B Titr" panose="00000700000000000000" pitchFamily="2" charset="-78"/>
              </a:rPr>
              <a:t>۱2. ابزارهای آنالیز و گزارش‌دهی</a:t>
            </a:r>
            <a:endParaRPr lang="en-US" sz="1400" b="1" kern="100" dirty="0">
              <a:effectLst/>
              <a:latin typeface="B Nazanin" panose="00000400000000000000" pitchFamily="2" charset="-78"/>
              <a:ea typeface="B Nazanin" panose="00000400000000000000" pitchFamily="2" charset="-78"/>
              <a:cs typeface="B Nazanin" panose="00000400000000000000" pitchFamily="2" charset="-78"/>
            </a:endParaRPr>
          </a:p>
        </p:txBody>
      </p:sp>
      <p:sp>
        <p:nvSpPr>
          <p:cNvPr id="30" name="TextBox 29">
            <a:extLst>
              <a:ext uri="{FF2B5EF4-FFF2-40B4-BE49-F238E27FC236}">
                <a16:creationId xmlns:a16="http://schemas.microsoft.com/office/drawing/2014/main" id="{F4DF942C-DFD8-7A42-72B2-020F55412EBD}"/>
              </a:ext>
            </a:extLst>
          </p:cNvPr>
          <p:cNvSpPr txBox="1"/>
          <p:nvPr/>
        </p:nvSpPr>
        <p:spPr>
          <a:xfrm>
            <a:off x="8030029" y="154306"/>
            <a:ext cx="4161971" cy="769441"/>
          </a:xfrm>
          <a:prstGeom prst="rect">
            <a:avLst/>
          </a:prstGeom>
          <a:noFill/>
        </p:spPr>
        <p:txBody>
          <a:bodyPr wrap="square">
            <a:spAutoFit/>
          </a:bodyPr>
          <a:lstStyle/>
          <a:p>
            <a:r>
              <a:rPr lang="fa-IR" sz="4400" kern="100" dirty="0">
                <a:latin typeface="Times New Roman" panose="02020603050405020304" pitchFamily="18" charset="0"/>
                <a:cs typeface="B Nazanin" panose="00000400000000000000" pitchFamily="2" charset="-78"/>
              </a:rPr>
              <a:t>ویژگی‌های پایه سامانه</a:t>
            </a:r>
            <a:endParaRPr lang="en-US" sz="4400" dirty="0"/>
          </a:p>
        </p:txBody>
      </p:sp>
    </p:spTree>
    <p:extLst>
      <p:ext uri="{BB962C8B-B14F-4D97-AF65-F5344CB8AC3E}">
        <p14:creationId xmlns:p14="http://schemas.microsoft.com/office/powerpoint/2010/main" val="34861988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Custom 3">
      <a:dk1>
        <a:sysClr val="windowText" lastClr="000000"/>
      </a:dk1>
      <a:lt1>
        <a:srgbClr val="2F5496"/>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3355</TotalTime>
  <Words>6267</Words>
  <Application>Microsoft Office PowerPoint</Application>
  <PresentationFormat>Widescreen</PresentationFormat>
  <Paragraphs>700</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2  Nazanin</vt:lpstr>
      <vt:lpstr>Arial</vt:lpstr>
      <vt:lpstr>B Nazanin</vt:lpstr>
      <vt:lpstr>B Titr</vt:lpstr>
      <vt:lpstr>Calibri</vt:lpstr>
      <vt:lpstr>Calibri Light</vt:lpstr>
      <vt:lpstr>Times New Roman</vt:lpstr>
      <vt:lpstr>Tw Cen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acc c</dc:creator>
  <cp:lastModifiedBy>Laya</cp:lastModifiedBy>
  <cp:revision>108</cp:revision>
  <dcterms:created xsi:type="dcterms:W3CDTF">2023-11-23T19:28:11Z</dcterms:created>
  <dcterms:modified xsi:type="dcterms:W3CDTF">2025-08-19T12:40:13Z</dcterms:modified>
</cp:coreProperties>
</file>