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1" r:id="rId2"/>
    <p:sldId id="262" r:id="rId3"/>
    <p:sldId id="313" r:id="rId4"/>
    <p:sldId id="281" r:id="rId5"/>
    <p:sldId id="299" r:id="rId6"/>
    <p:sldId id="300" r:id="rId7"/>
    <p:sldId id="301" r:id="rId8"/>
    <p:sldId id="302" r:id="rId9"/>
    <p:sldId id="303" r:id="rId10"/>
    <p:sldId id="304" r:id="rId11"/>
    <p:sldId id="308" r:id="rId12"/>
    <p:sldId id="309" r:id="rId13"/>
    <p:sldId id="310" r:id="rId14"/>
    <p:sldId id="311" r:id="rId15"/>
    <p:sldId id="305" r:id="rId16"/>
    <p:sldId id="312" r:id="rId17"/>
    <p:sldId id="347" r:id="rId18"/>
    <p:sldId id="306" r:id="rId19"/>
    <p:sldId id="348" r:id="rId20"/>
    <p:sldId id="307" r:id="rId21"/>
    <p:sldId id="327" r:id="rId22"/>
    <p:sldId id="328" r:id="rId23"/>
    <p:sldId id="329" r:id="rId24"/>
    <p:sldId id="330" r:id="rId25"/>
    <p:sldId id="331" r:id="rId26"/>
    <p:sldId id="332" r:id="rId27"/>
    <p:sldId id="333" r:id="rId28"/>
    <p:sldId id="334" r:id="rId29"/>
    <p:sldId id="335" r:id="rId30"/>
    <p:sldId id="337" r:id="rId31"/>
    <p:sldId id="336" r:id="rId32"/>
    <p:sldId id="317" r:id="rId33"/>
    <p:sldId id="318" r:id="rId34"/>
    <p:sldId id="339" r:id="rId35"/>
    <p:sldId id="340" r:id="rId36"/>
    <p:sldId id="341" r:id="rId37"/>
    <p:sldId id="342" r:id="rId38"/>
    <p:sldId id="343" r:id="rId39"/>
    <p:sldId id="344" r:id="rId40"/>
    <p:sldId id="345" r:id="rId41"/>
    <p:sldId id="346" r:id="rId42"/>
    <p:sldId id="25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BABAB"/>
    <a:srgbClr val="3E6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4" autoAdjust="0"/>
    <p:restoredTop sz="94660"/>
  </p:normalViewPr>
  <p:slideViewPr>
    <p:cSldViewPr snapToGrid="0">
      <p:cViewPr varScale="1">
        <p:scale>
          <a:sx n="79" d="100"/>
          <a:sy n="79" d="100"/>
        </p:scale>
        <p:origin x="5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45932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275152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92160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8599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49040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419366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6024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64315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70400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64734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28D8-0A7E-4A84-8BB4-6F968FC9C638}"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47658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28D8-0A7E-4A84-8BB4-6F968FC9C638}"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6A0B3-4881-49A0-AD50-59A337496152}" type="slidenum">
              <a:rPr lang="en-US" smtClean="0"/>
              <a:t>‹#›</a:t>
            </a:fld>
            <a:endParaRPr lang="en-US" dirty="0"/>
          </a:p>
        </p:txBody>
      </p:sp>
    </p:spTree>
    <p:extLst>
      <p:ext uri="{BB962C8B-B14F-4D97-AF65-F5344CB8AC3E}">
        <p14:creationId xmlns:p14="http://schemas.microsoft.com/office/powerpoint/2010/main" val="38522265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ED6639-BFD6-4121-B5D0-CA361B3E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1" y="1741714"/>
            <a:ext cx="12192000" cy="6858000"/>
          </a:xfrm>
          <a:prstGeom prst="rect">
            <a:avLst/>
          </a:prstGeom>
        </p:spPr>
      </p:pic>
      <p:pic>
        <p:nvPicPr>
          <p:cNvPr id="8" name="Picture 7">
            <a:extLst>
              <a:ext uri="{FF2B5EF4-FFF2-40B4-BE49-F238E27FC236}">
                <a16:creationId xmlns:a16="http://schemas.microsoft.com/office/drawing/2014/main" id="{89A3DF6F-337F-4BA5-9CAD-25C0B5F15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171" y="878001"/>
            <a:ext cx="12192000" cy="6858000"/>
          </a:xfrm>
          <a:prstGeom prst="rect">
            <a:avLst/>
          </a:prstGeom>
        </p:spPr>
      </p:pic>
      <p:pic>
        <p:nvPicPr>
          <p:cNvPr id="19" name="Picture 18">
            <a:extLst>
              <a:ext uri="{FF2B5EF4-FFF2-40B4-BE49-F238E27FC236}">
                <a16:creationId xmlns:a16="http://schemas.microsoft.com/office/drawing/2014/main" id="{D80D3E9A-FDF8-47FF-A40D-E48753F72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258" y="-2119142"/>
            <a:ext cx="12192000" cy="6858000"/>
          </a:xfrm>
          <a:prstGeom prst="rect">
            <a:avLst/>
          </a:prstGeom>
        </p:spPr>
      </p:pic>
      <p:pic>
        <p:nvPicPr>
          <p:cNvPr id="15" name="Picture 14">
            <a:extLst>
              <a:ext uri="{FF2B5EF4-FFF2-40B4-BE49-F238E27FC236}">
                <a16:creationId xmlns:a16="http://schemas.microsoft.com/office/drawing/2014/main" id="{E21B27B3-C521-4D4B-9B51-C423F5D7B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099"/>
            <a:ext cx="12192000" cy="6858000"/>
          </a:xfrm>
          <a:prstGeom prst="rect">
            <a:avLst/>
          </a:prstGeom>
        </p:spPr>
      </p:pic>
      <p:pic>
        <p:nvPicPr>
          <p:cNvPr id="17" name="Picture 16">
            <a:extLst>
              <a:ext uri="{FF2B5EF4-FFF2-40B4-BE49-F238E27FC236}">
                <a16:creationId xmlns:a16="http://schemas.microsoft.com/office/drawing/2014/main" id="{61E69C9D-87DF-4F79-8A7F-470E9AED0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 y="-23811"/>
            <a:ext cx="12192000" cy="6858000"/>
          </a:xfrm>
          <a:prstGeom prst="rect">
            <a:avLst/>
          </a:prstGeom>
        </p:spPr>
      </p:pic>
      <p:pic>
        <p:nvPicPr>
          <p:cNvPr id="5" name="Picture 4">
            <a:extLst>
              <a:ext uri="{FF2B5EF4-FFF2-40B4-BE49-F238E27FC236}">
                <a16:creationId xmlns:a16="http://schemas.microsoft.com/office/drawing/2014/main" id="{28C6755B-0C88-47C0-9E07-B8BE59143D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73A7D6F-23AC-4BEB-9607-FD3E9EB40D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8099"/>
            <a:ext cx="12192000" cy="6858000"/>
          </a:xfrm>
          <a:prstGeom prst="rect">
            <a:avLst/>
          </a:prstGeom>
        </p:spPr>
      </p:pic>
      <p:pic>
        <p:nvPicPr>
          <p:cNvPr id="11" name="Picture 10">
            <a:extLst>
              <a:ext uri="{FF2B5EF4-FFF2-40B4-BE49-F238E27FC236}">
                <a16:creationId xmlns:a16="http://schemas.microsoft.com/office/drawing/2014/main" id="{9B8D34E4-1D37-40FA-A6A4-DA75CD59E3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288"/>
            <a:ext cx="12192000" cy="6858000"/>
          </a:xfrm>
          <a:prstGeom prst="rect">
            <a:avLst/>
          </a:prstGeom>
        </p:spPr>
      </p:pic>
      <p:pic>
        <p:nvPicPr>
          <p:cNvPr id="13" name="Picture 12">
            <a:extLst>
              <a:ext uri="{FF2B5EF4-FFF2-40B4-BE49-F238E27FC236}">
                <a16:creationId xmlns:a16="http://schemas.microsoft.com/office/drawing/2014/main" id="{194EDA55-97D3-4D0F-9710-2C372F98B1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00" y="-61910"/>
            <a:ext cx="12192000" cy="68580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834572" y="2622790"/>
            <a:ext cx="6197600" cy="1938992"/>
          </a:xfrm>
          <a:prstGeom prst="rect">
            <a:avLst/>
          </a:prstGeom>
          <a:noFill/>
        </p:spPr>
        <p:txBody>
          <a:bodyPr wrap="square">
            <a:spAutoFit/>
          </a:bodyPr>
          <a:lstStyle/>
          <a:p>
            <a:pPr algn="ctr"/>
            <a:r>
              <a:rPr kumimoji="0" lang="fa-IR" sz="6000" b="0" i="0" u="none" strike="noStrike" kern="0" cap="none" spc="0" normalizeH="0" baseline="0" noProof="0" dirty="0">
                <a:ln>
                  <a:noFill/>
                </a:ln>
                <a:solidFill>
                  <a:srgbClr val="FFFFFF"/>
                </a:solidFill>
                <a:effectLst/>
                <a:uLnTx/>
                <a:uFillTx/>
                <a:latin typeface="Tw Cen MT"/>
                <a:cs typeface="B Nazanin" panose="00000400000000000000" pitchFamily="2" charset="-78"/>
                <a:sym typeface="Tw Cen MT"/>
              </a:rPr>
              <a:t>سامانه مدیریت نشریات کیمن‌وب</a:t>
            </a:r>
            <a:endParaRPr lang="en-US" dirty="0">
              <a:cs typeface="B Nazanin" panose="00000400000000000000" pitchFamily="2" charset="-78"/>
            </a:endParaRPr>
          </a:p>
        </p:txBody>
      </p:sp>
      <p:sp>
        <p:nvSpPr>
          <p:cNvPr id="20" name="TextBox 19">
            <a:extLst>
              <a:ext uri="{FF2B5EF4-FFF2-40B4-BE49-F238E27FC236}">
                <a16:creationId xmlns:a16="http://schemas.microsoft.com/office/drawing/2014/main" id="{89D55928-6B1D-4C50-8855-32EA2AEDE56A}"/>
              </a:ext>
            </a:extLst>
          </p:cNvPr>
          <p:cNvSpPr txBox="1"/>
          <p:nvPr/>
        </p:nvSpPr>
        <p:spPr>
          <a:xfrm>
            <a:off x="12932229" y="-1324738"/>
            <a:ext cx="17997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مقدمه</a:t>
            </a:r>
            <a:endParaRPr lang="en-US" sz="4400" dirty="0"/>
          </a:p>
        </p:txBody>
      </p:sp>
    </p:spTree>
    <p:extLst>
      <p:ext uri="{BB962C8B-B14F-4D97-AF65-F5344CB8AC3E}">
        <p14:creationId xmlns:p14="http://schemas.microsoft.com/office/powerpoint/2010/main" val="906697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954655"/>
          </a:xfrm>
          <a:prstGeom prst="rect">
            <a:avLst/>
          </a:prstGeom>
          <a:noFill/>
        </p:spPr>
        <p:txBody>
          <a:bodyPr wrap="square">
            <a:spAutoFit/>
          </a:bodyPr>
          <a:lstStyle/>
          <a:p>
            <a:pPr marL="0" marR="0" algn="justLow" rtl="1">
              <a:lnSpc>
                <a:spcPct val="20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به مدیران این امکان را می‌دهد که نقش‌های مختلفی مانند سردبیر، ویراستار، داور، نویسنده و کاربر را به افراد اختصاص دهند و دسترسی‌های لازم را برای هر نقش تعریف کنند. این قابلیت به بهبود فرآیندهای مدیریتی کمک شایانی می‌کند.</a:t>
            </a:r>
            <a:endParaRPr lang="en-US"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4387BADF-8C41-6FA6-FBB2-C259ED085995}"/>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A6201AA2-C649-9F8C-226B-9AF3AC746514}"/>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D1DE47E-5F77-4B24-470F-553D8AF965A3}"/>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B8DA0434-DCEA-19D1-1530-32FE0251C834}"/>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43EB962B-FFC9-7585-32A1-66C5F653B86F}"/>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94C70F9C-5555-85A1-EB24-1FB4EBCE4021}"/>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09C2E035-1B6C-C458-0E29-18DFC8AA4B26}"/>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4815BCCC-0F22-113F-6D16-A83D3476B371}"/>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D0C65E65-638B-6BC2-60DB-95137AD17063}"/>
              </a:ext>
            </a:extLst>
          </p:cNvPr>
          <p:cNvSpPr txBox="1"/>
          <p:nvPr/>
        </p:nvSpPr>
        <p:spPr>
          <a:xfrm>
            <a:off x="517411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6E8AC83A-CEC3-5E80-FF07-1A7E7F1B86ED}"/>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557B13BA-9C21-C9F9-4A71-340FF6F6DB2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FF2672ED-B1DE-0448-D422-D7171092E8BE}"/>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149FA13A-CCD2-F15E-94EF-06046B20AA5C}"/>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748134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370153"/>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امکان مدیریت نسخه‌های مختلف نشریه را فراهم می‌کند. این سیستم به راحتی امکان دسته‌بندی مقالات بر اساس شماره‌ها و دوره‌های انتشار نشریه را در اختیار مدیران قرار می‌دهد و می‌توان به آرشیو شماره‌های قبلی دسترسی داشت. مزیتی که این سامانه در این قسمت دارد امکان ذخیره‌سازی همیشگی و بایگانی شماره‌های نشریه در مخازن معتبر بین‌المللی است.</a:t>
            </a:r>
            <a:endParaRPr lang="en-US" sz="20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FE69A6D8-BCFA-C7ED-71F5-69ECEE7BE9A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895B7B09-95E0-0130-B264-68B68E06356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976A22E-5CDC-DD6F-886B-71FFAB68CCCF}"/>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10598F7-05A0-1263-2375-792345FCBB71}"/>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5FF2EB50-B61D-24E8-2FFE-90FB8BBACDC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D5CD656C-06E9-D67B-BE5F-49313DD256FD}"/>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5C6B1943-14A0-62D0-52F5-0B08183247D8}"/>
              </a:ext>
            </a:extLst>
          </p:cNvPr>
          <p:cNvSpPr txBox="1"/>
          <p:nvPr/>
        </p:nvSpPr>
        <p:spPr>
          <a:xfrm>
            <a:off x="5304517"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B8F92A1D-EE39-1031-FC2E-EFB5B0CD54D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452B4D5-F099-CC9D-8D6D-3CB0207B0FDB}"/>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42B387A1-47A8-2921-A85F-6F969A84ED29}"/>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EDFBF926-B220-AA3F-ECFF-49ACC0504ED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699F2FFB-7619-901F-0FBE-A0730A5821C4}"/>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33507FF4-47A0-2212-BE9D-418B4A936240}"/>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374607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668697"/>
          </a:xfrm>
          <a:prstGeom prst="rect">
            <a:avLst/>
          </a:prstGeom>
          <a:noFill/>
        </p:spPr>
        <p:txBody>
          <a:bodyPr wrap="square">
            <a:spAutoFit/>
          </a:bodyPr>
          <a:lstStyle/>
          <a:p>
            <a:pPr marL="0" marR="0" algn="justLow" rtl="1">
              <a:lnSpc>
                <a:spcPct val="14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دارای قالب‌های پیش‌فرض رایگان متعددی است و همچنین به کاربران این امکان را می‌دهد که طراحی سایت نشریه خود را به صورت سفارشی‌سازی شده تغییر دهند. تم‌ها و قالب‌های متنوعی در دسترس هستند که می‌توانند به سلیقه و نیاز نشریات تنظیم شوند.</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همچنین، قالب اختصاصی کیمن‌وب برای تمامی مشتریان در می‌باشد.</a:t>
            </a:r>
            <a:endPar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991B22FE-42A2-5846-8494-81C5721C5AB2}"/>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8BA167E6-5FB1-D9B8-ACEB-14434011C139}"/>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EF46B348-0A4D-F816-3DFA-AFBBA5F0C60D}"/>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7ADB9148-4EB2-83C1-9F96-5412D2B8E5A9}"/>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69BC8CC-7712-7B4E-4786-32DBBB335260}"/>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6624D190-CCE2-6DC7-9C5A-BA200B767CE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A215C2B9-9A9E-9CCF-7D6D-2E884E222783}"/>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8D99027A-25E1-F545-EE43-4E31CAA9B07E}"/>
              </a:ext>
            </a:extLst>
          </p:cNvPr>
          <p:cNvSpPr txBox="1"/>
          <p:nvPr/>
        </p:nvSpPr>
        <p:spPr>
          <a:xfrm>
            <a:off x="65949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19A1D6CF-D815-F077-2ACC-F5743861B6A4}"/>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10AF1B5E-0DD5-394D-EE7A-DC7B57D0269F}"/>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8147C3AF-EF4B-C0CA-C3E5-AEB8BDC44B7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21497139-B648-BAF6-CDD4-C205D087EC61}"/>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75B4F444-26FE-BF7B-3945-FF6FE35D6D6B}"/>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879795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4191917"/>
          </a:xfrm>
          <a:prstGeom prst="rect">
            <a:avLst/>
          </a:prstGeom>
          <a:noFill/>
        </p:spPr>
        <p:txBody>
          <a:bodyPr wrap="square">
            <a:spAutoFit/>
          </a:bodyPr>
          <a:lstStyle/>
          <a:p>
            <a:pPr marL="0" marR="0" algn="justLow" rtl="1">
              <a:lnSpc>
                <a:spcPct val="14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طیف گسترده‌ای از مقالات علمی از جمله مقالات پژوهشی، مروری، نقد کتاب، مقالات کوتاه و یادداشت‌های تحقیقاتی پشتیبانی می‌کند. این سامانه به نویسندگان این امکان را می‌دهد که انواع مقالات خود را در چارچوب مناسب ارسال کنند. همچنین، این سامانه قابلیت دسته‌بندی مقالات بر اساس اسکوپ را داشته و می‌تواند از راه اندازی مگاژورنال‌هایی که جای خالی آن در کشور دیده می‌شود پشتیبانی کند. به طوری که هر بخش هیئت تحریریه و رویه داوری و نشر مجزایی را دارا باشد.</a:t>
            </a:r>
            <a:endPar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ADE7B6C9-9A0A-D0BE-0724-A6DF667889D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158577CB-490A-A02F-C126-DFD3B5E52366}"/>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1FD3904-7B6B-E405-674E-1B81961B20E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156B29DD-EA47-9730-20C0-36B469FE55F6}"/>
              </a:ext>
            </a:extLst>
          </p:cNvPr>
          <p:cNvSpPr txBox="1"/>
          <p:nvPr/>
        </p:nvSpPr>
        <p:spPr>
          <a:xfrm>
            <a:off x="5085952"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B2E5AE17-AE2B-CCDD-22B5-E92D9CBC6105}"/>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6C63E79B-E71B-A882-6DB0-3FFDBCA5F805}"/>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171C9F94-3774-55AB-B8FA-A551A32523EA}"/>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996111C3-4BAB-B8E7-0432-E26E4521A6CE}"/>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0727853-316C-D690-7BD5-21AEA0605B9E}"/>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06795ED3-E217-8159-86F2-46CCBE133CDE}"/>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154A70DC-D8D7-EDD3-4A66-6721B44F001F}"/>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AEC2FC31-09E3-D91E-9D3A-78FFF7A5AAD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1F60756A-168D-6B18-1398-A324095DE7EA}"/>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476424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065455"/>
          </a:xfrm>
          <a:prstGeom prst="rect">
            <a:avLst/>
          </a:prstGeom>
          <a:noFill/>
        </p:spPr>
        <p:txBody>
          <a:bodyPr wrap="square">
            <a:spAutoFit/>
          </a:bodyPr>
          <a:lstStyle/>
          <a:p>
            <a:pPr marL="0" marR="0" algn="justLow" rtl="1">
              <a:lnSpc>
                <a:spcPct val="14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دارای سطوح بالای امنیت است و از پروتکل‌های رمزگذاری برای حفظ محرمانگی داده‌ها و ارتباطات بین نویسندگان، ویراستاران و داوران استفاده می‌کند. همچنین سیستم‌های پشتیبانی از داده‌های پشتیبان و بازیابی اطلاعات نیز فراهم شده است.</a:t>
            </a:r>
            <a:endPar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5B197B09-A7B6-40D6-A57F-2D9AD30FAC07}"/>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E7417131-9B4C-BFB1-3E1C-918DA4B68BB1}"/>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BB1D48C5-C207-ABF4-4743-5317E42351F9}"/>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C5F20AA8-CCDA-9864-5E74-3D8DD7CC4FF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ECB08BD-2F7A-E953-FBF6-7C552F3F0199}"/>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01B90591-41E4-6FA5-0C21-07F96822013B}"/>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5121A77C-7E9C-3231-985C-F8B2737E2A61}"/>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3938838-645E-6F4C-86B7-477F656FFED0}"/>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47D7390B-261F-3FF2-40EF-8BE03D29C21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91F24F42-D43E-19AA-B90A-E84E70719F5D}"/>
              </a:ext>
            </a:extLst>
          </p:cNvPr>
          <p:cNvSpPr txBox="1"/>
          <p:nvPr/>
        </p:nvSpPr>
        <p:spPr>
          <a:xfrm>
            <a:off x="5454139"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70C4A4DB-C138-C614-40E0-E4E7A0B7752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C43B035C-9C58-D9F8-BC33-955D1D1AFB6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C7581BA4-BBB2-A1A5-49E5-7B293F7E0D2B}"/>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197491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با استانداردهای مختلف نمایه‌سازی و متادیتا مانند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Dublin Core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سایر استانداردهای بین‌المللی سازگار است که به انتشار و بهبود دسترسی مقالات علمی در سطح جهانی کمک می‌کند.</a:t>
            </a:r>
            <a:endParaRPr lang="en-US" sz="2400"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29611D56-88DC-0672-ADF2-B6FDB79364C9}"/>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5B1FEBFB-A1B6-D9F8-EFD3-8DDF15002324}"/>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E72EF31D-C274-0545-A2E2-D5A38CD7D0CA}"/>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B5DF20AA-9EEC-FF2E-F238-75A0F781C45D}"/>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93E0532-98F8-808C-8F59-7E646748C5A5}"/>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0C93E9F9-EE79-2F45-C452-784194BF0EF5}"/>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7AAD444-5315-2F51-2970-0D218FEA665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8DB0A2F9-AD9E-85CA-CD91-8F348D067C72}"/>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0BCFB503-58FC-D37F-DA83-533D9379F617}"/>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B80227E1-7DA5-B249-F276-BAC86DD9D4E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C5B8F111-D09B-3E1E-C710-366DF1E5BEE0}"/>
              </a:ext>
            </a:extLst>
          </p:cNvPr>
          <p:cNvSpPr txBox="1"/>
          <p:nvPr/>
        </p:nvSpPr>
        <p:spPr>
          <a:xfrm>
            <a:off x="5756514"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B66DA228-44A9-3FC9-F237-B622EA1D4F39}"/>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EB9D17C1-9991-EA75-9166-6EFBA06D3E3B}"/>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145731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به سردبیران و مدیران نشریات این امکان را می‌دهد که از طریق ابزارهای گزارش‌دهی، آماری از تعداد مقالات ارسال شده، داوری‌ها، پذیرش‌ها، و همچنین عملکرد نشریه خود در بازه‌های زمانی مختلف داشته باشند.</a:t>
            </a:r>
            <a:endParaRPr lang="en-US" sz="2400"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DEC80078-BEE0-02E7-26D1-6FD706E24BF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A21ECEE3-94DF-238A-2498-EBC698F5B872}"/>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212DF966-6743-6DCC-0718-8726279D7661}"/>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698586F4-3ED5-F000-8BC3-BF8C7D1EF059}"/>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F9C0360E-7FB2-713E-606A-77F551AC7941}"/>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0AFEEABA-17CF-D8C5-1300-4C88DD585C8B}"/>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3FAE212-97FC-65B0-3C9D-AAB9BB06A8F0}"/>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B537032D-1BB9-85F6-D176-F5243BE1F581}"/>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31FB60C-8E0C-47EB-673E-93207EF5C1A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5EE0F131-749E-4BEF-1D5C-3BBC8CBEE461}"/>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81768174-2F99-4B4E-94B8-C5EAAC6ACF0B}"/>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2FF28E1F-3EE9-FE61-B160-B1479CBFD4D7}"/>
              </a:ext>
            </a:extLst>
          </p:cNvPr>
          <p:cNvSpPr txBox="1"/>
          <p:nvPr/>
        </p:nvSpPr>
        <p:spPr>
          <a:xfrm>
            <a:off x="5454139"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49EE91AD-BE36-966F-04E0-B3AAE3DEE312}"/>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pic>
        <p:nvPicPr>
          <p:cNvPr id="31" name="Picture 30">
            <a:extLst>
              <a:ext uri="{FF2B5EF4-FFF2-40B4-BE49-F238E27FC236}">
                <a16:creationId xmlns:a16="http://schemas.microsoft.com/office/drawing/2014/main" id="{9BB93655-B587-D4C5-99A2-17769A811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041278" y="3709282"/>
            <a:ext cx="12733867" cy="7162800"/>
          </a:xfrm>
          <a:prstGeom prst="rect">
            <a:avLst/>
          </a:prstGeom>
        </p:spPr>
      </p:pic>
      <p:sp>
        <p:nvSpPr>
          <p:cNvPr id="32" name="TextBox 31">
            <a:extLst>
              <a:ext uri="{FF2B5EF4-FFF2-40B4-BE49-F238E27FC236}">
                <a16:creationId xmlns:a16="http://schemas.microsoft.com/office/drawing/2014/main" id="{69F9D68E-D69E-88A8-DB74-661B2293790C}"/>
              </a:ext>
            </a:extLst>
          </p:cNvPr>
          <p:cNvSpPr txBox="1"/>
          <p:nvPr/>
        </p:nvSpPr>
        <p:spPr>
          <a:xfrm>
            <a:off x="-4755331" y="2969658"/>
            <a:ext cx="4161971" cy="769441"/>
          </a:xfrm>
          <a:prstGeom prst="rect">
            <a:avLst/>
          </a:prstGeom>
          <a:noFill/>
        </p:spPr>
        <p:txBody>
          <a:bodyPr wrap="square">
            <a:spAutoFit/>
          </a:bodyPr>
          <a:lstStyle/>
          <a:p>
            <a:r>
              <a:rPr lang="fa-IR" sz="4400" kern="100" dirty="0">
                <a:solidFill>
                  <a:schemeClr val="bg2"/>
                </a:solidFill>
                <a:latin typeface="Times New Roman" panose="02020603050405020304" pitchFamily="18" charset="0"/>
                <a:cs typeface="B Nazanin" panose="00000400000000000000" pitchFamily="2" charset="-78"/>
              </a:rPr>
              <a:t>ویژگی‌های اختصاصی</a:t>
            </a:r>
            <a:endParaRPr lang="en-US" sz="4400" dirty="0">
              <a:solidFill>
                <a:schemeClr val="bg2"/>
              </a:solidFill>
            </a:endParaRPr>
          </a:p>
        </p:txBody>
      </p:sp>
    </p:spTree>
    <p:extLst>
      <p:ext uri="{BB962C8B-B14F-4D97-AF65-F5344CB8AC3E}">
        <p14:creationId xmlns:p14="http://schemas.microsoft.com/office/powerpoint/2010/main" val="451382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60FCC46-1ADD-43F0-BE3F-213C26BD9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92829" y="4040320"/>
            <a:ext cx="12733867" cy="71628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9" name="Picture 18">
            <a:extLst>
              <a:ext uri="{FF2B5EF4-FFF2-40B4-BE49-F238E27FC236}">
                <a16:creationId xmlns:a16="http://schemas.microsoft.com/office/drawing/2014/main" id="{DA1F5AEF-372D-4044-A41B-5806EED00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8" name="TextBox 7">
            <a:extLst>
              <a:ext uri="{FF2B5EF4-FFF2-40B4-BE49-F238E27FC236}">
                <a16:creationId xmlns:a16="http://schemas.microsoft.com/office/drawing/2014/main" id="{90F1AD86-204E-0295-E490-B43943AFA136}"/>
              </a:ext>
            </a:extLst>
          </p:cNvPr>
          <p:cNvSpPr txBox="1"/>
          <p:nvPr/>
        </p:nvSpPr>
        <p:spPr>
          <a:xfrm>
            <a:off x="94132" y="3312100"/>
            <a:ext cx="4161971" cy="769441"/>
          </a:xfrm>
          <a:prstGeom prst="rect">
            <a:avLst/>
          </a:prstGeom>
          <a:noFill/>
        </p:spPr>
        <p:txBody>
          <a:bodyPr wrap="square">
            <a:spAutoFit/>
          </a:bodyPr>
          <a:lstStyle/>
          <a:p>
            <a:r>
              <a:rPr lang="fa-IR" sz="4400" kern="100" dirty="0">
                <a:solidFill>
                  <a:schemeClr val="bg2"/>
                </a:solidFill>
                <a:latin typeface="Times New Roman" panose="02020603050405020304" pitchFamily="18" charset="0"/>
                <a:cs typeface="B Nazanin" panose="00000400000000000000" pitchFamily="2" charset="-78"/>
              </a:rPr>
              <a:t>ویژگی‌های اختصاصی</a:t>
            </a:r>
            <a:endParaRPr lang="en-US" sz="4400" dirty="0">
              <a:solidFill>
                <a:schemeClr val="bg2"/>
              </a:solidFill>
            </a:endParaRPr>
          </a:p>
        </p:txBody>
      </p:sp>
      <p:sp>
        <p:nvSpPr>
          <p:cNvPr id="9" name="Rectangle 8">
            <a:extLst>
              <a:ext uri="{FF2B5EF4-FFF2-40B4-BE49-F238E27FC236}">
                <a16:creationId xmlns:a16="http://schemas.microsoft.com/office/drawing/2014/main" id="{C8B2C469-2627-FABB-7E2A-DE48087DBD6C}"/>
              </a:ext>
            </a:extLst>
          </p:cNvPr>
          <p:cNvSpPr/>
          <p:nvPr/>
        </p:nvSpPr>
        <p:spPr>
          <a:xfrm>
            <a:off x="12668393"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9187448-33D1-A891-C8A5-843E2C48C338}"/>
              </a:ext>
            </a:extLst>
          </p:cNvPr>
          <p:cNvSpPr txBox="1"/>
          <p:nvPr/>
        </p:nvSpPr>
        <p:spPr>
          <a:xfrm>
            <a:off x="13770131"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86485625-9F7F-6C6F-BC9C-9448248574ED}"/>
              </a:ext>
            </a:extLst>
          </p:cNvPr>
          <p:cNvSpPr txBox="1"/>
          <p:nvPr/>
        </p:nvSpPr>
        <p:spPr>
          <a:xfrm>
            <a:off x="13770131"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E59A9CAD-2213-9CB9-C66B-F086051DAA94}"/>
              </a:ext>
            </a:extLst>
          </p:cNvPr>
          <p:cNvSpPr txBox="1"/>
          <p:nvPr/>
        </p:nvSpPr>
        <p:spPr>
          <a:xfrm>
            <a:off x="13770131"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73742951-45D6-6B01-D387-EC860BBC6E7B}"/>
              </a:ext>
            </a:extLst>
          </p:cNvPr>
          <p:cNvSpPr txBox="1"/>
          <p:nvPr/>
        </p:nvSpPr>
        <p:spPr>
          <a:xfrm>
            <a:off x="12702366"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90DE8347-4710-55AD-ADE9-7BE6F3C6C753}"/>
              </a:ext>
            </a:extLst>
          </p:cNvPr>
          <p:cNvSpPr txBox="1"/>
          <p:nvPr/>
        </p:nvSpPr>
        <p:spPr>
          <a:xfrm>
            <a:off x="13741046"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04AD4985-A17F-A327-62CD-C8C1B16D4BF7}"/>
              </a:ext>
            </a:extLst>
          </p:cNvPr>
          <p:cNvSpPr txBox="1"/>
          <p:nvPr/>
        </p:nvSpPr>
        <p:spPr>
          <a:xfrm>
            <a:off x="12702366"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94E03B9E-8943-8C10-5B19-392A40DBF924}"/>
              </a:ext>
            </a:extLst>
          </p:cNvPr>
          <p:cNvSpPr txBox="1"/>
          <p:nvPr/>
        </p:nvSpPr>
        <p:spPr>
          <a:xfrm>
            <a:off x="12347730"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689BA945-CB35-48E7-AECA-E3F1084364D0}"/>
              </a:ext>
            </a:extLst>
          </p:cNvPr>
          <p:cNvSpPr txBox="1"/>
          <p:nvPr/>
        </p:nvSpPr>
        <p:spPr>
          <a:xfrm>
            <a:off x="13770131"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EB443D48-674C-BAE0-42D3-B47A0960101E}"/>
              </a:ext>
            </a:extLst>
          </p:cNvPr>
          <p:cNvSpPr txBox="1"/>
          <p:nvPr/>
        </p:nvSpPr>
        <p:spPr>
          <a:xfrm>
            <a:off x="12733035"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EC2382C0-4E0E-11DA-080D-328B5720EB78}"/>
              </a:ext>
            </a:extLst>
          </p:cNvPr>
          <p:cNvSpPr txBox="1"/>
          <p:nvPr/>
        </p:nvSpPr>
        <p:spPr>
          <a:xfrm>
            <a:off x="12733035"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6D142A8D-B876-5CD5-7B2C-7B03554E5BB7}"/>
              </a:ext>
            </a:extLst>
          </p:cNvPr>
          <p:cNvSpPr txBox="1"/>
          <p:nvPr/>
        </p:nvSpPr>
        <p:spPr>
          <a:xfrm>
            <a:off x="12731451"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B1B8B6D5-3AF4-AD63-0121-B59BC94806BA}"/>
              </a:ext>
            </a:extLst>
          </p:cNvPr>
          <p:cNvSpPr txBox="1"/>
          <p:nvPr/>
        </p:nvSpPr>
        <p:spPr>
          <a:xfrm>
            <a:off x="10737028"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2C34356C-5E67-0D38-73F2-214873A47183}"/>
              </a:ext>
            </a:extLst>
          </p:cNvPr>
          <p:cNvSpPr txBox="1"/>
          <p:nvPr/>
        </p:nvSpPr>
        <p:spPr>
          <a:xfrm>
            <a:off x="13312918"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40" name="TextBox 39">
            <a:extLst>
              <a:ext uri="{FF2B5EF4-FFF2-40B4-BE49-F238E27FC236}">
                <a16:creationId xmlns:a16="http://schemas.microsoft.com/office/drawing/2014/main" id="{92F8EA1B-B9A5-2750-8C81-7DD47647C3EC}"/>
              </a:ext>
            </a:extLst>
          </p:cNvPr>
          <p:cNvSpPr txBox="1"/>
          <p:nvPr/>
        </p:nvSpPr>
        <p:spPr>
          <a:xfrm>
            <a:off x="13352108"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2" name="TextBox 1">
            <a:extLst>
              <a:ext uri="{FF2B5EF4-FFF2-40B4-BE49-F238E27FC236}">
                <a16:creationId xmlns:a16="http://schemas.microsoft.com/office/drawing/2014/main" id="{E0685DE8-FE16-E7BB-89F7-EE37385C569A}"/>
              </a:ext>
            </a:extLst>
          </p:cNvPr>
          <p:cNvSpPr txBox="1"/>
          <p:nvPr/>
        </p:nvSpPr>
        <p:spPr>
          <a:xfrm>
            <a:off x="8344878" y="727225"/>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76F74B60-1D5B-CB89-D7CC-15EEBD744195}"/>
              </a:ext>
            </a:extLst>
          </p:cNvPr>
          <p:cNvSpPr txBox="1"/>
          <p:nvPr/>
        </p:nvSpPr>
        <p:spPr>
          <a:xfrm>
            <a:off x="7836857" y="1157539"/>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318B379F-B954-238C-C622-0EBD34699E33}"/>
              </a:ext>
            </a:extLst>
          </p:cNvPr>
          <p:cNvSpPr txBox="1"/>
          <p:nvPr/>
        </p:nvSpPr>
        <p:spPr>
          <a:xfrm>
            <a:off x="7350627" y="1587853"/>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A968546-2E8A-C48C-AC33-B10B174D2DB1}"/>
              </a:ext>
            </a:extLst>
          </p:cNvPr>
          <p:cNvSpPr txBox="1"/>
          <p:nvPr/>
        </p:nvSpPr>
        <p:spPr>
          <a:xfrm>
            <a:off x="3987214" y="3673984"/>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787C9ECB-C24E-C84E-3EAE-ACF93AB9A80D}"/>
              </a:ext>
            </a:extLst>
          </p:cNvPr>
          <p:cNvSpPr txBox="1"/>
          <p:nvPr/>
        </p:nvSpPr>
        <p:spPr>
          <a:xfrm>
            <a:off x="6829450" y="2020686"/>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ACA79683-AA32-D891-A3D0-40B7D60F5B9F}"/>
              </a:ext>
            </a:extLst>
          </p:cNvPr>
          <p:cNvSpPr txBox="1"/>
          <p:nvPr/>
        </p:nvSpPr>
        <p:spPr>
          <a:xfrm>
            <a:off x="5292471" y="2382686"/>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 </a:t>
            </a:r>
            <a:r>
              <a:rPr lang="en-US" sz="1400" b="1" kern="100" dirty="0">
                <a:solidFill>
                  <a:srgbClr val="FFFFFF"/>
                </a:solidFill>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و </a:t>
            </a:r>
            <a:r>
              <a:rPr lang="en-US" sz="1400" b="1" kern="100" dirty="0">
                <a:solidFill>
                  <a:srgbClr val="FFFFFF"/>
                </a:solidFill>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solidFill>
                <a:srgbClr val="FFFFFF"/>
              </a:solidFill>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4" name="TextBox 23">
            <a:extLst>
              <a:ext uri="{FF2B5EF4-FFF2-40B4-BE49-F238E27FC236}">
                <a16:creationId xmlns:a16="http://schemas.microsoft.com/office/drawing/2014/main" id="{0784D1E0-817B-8DB4-C7D6-2CF78CD7E02F}"/>
              </a:ext>
            </a:extLst>
          </p:cNvPr>
          <p:cNvSpPr txBox="1"/>
          <p:nvPr/>
        </p:nvSpPr>
        <p:spPr>
          <a:xfrm>
            <a:off x="5529184" y="3246701"/>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5" name="TextBox 24">
            <a:extLst>
              <a:ext uri="{FF2B5EF4-FFF2-40B4-BE49-F238E27FC236}">
                <a16:creationId xmlns:a16="http://schemas.microsoft.com/office/drawing/2014/main" id="{FEC791B9-7FD0-DD1F-24F6-52D853E91AD4}"/>
              </a:ext>
            </a:extLst>
          </p:cNvPr>
          <p:cNvSpPr txBox="1"/>
          <p:nvPr/>
        </p:nvSpPr>
        <p:spPr>
          <a:xfrm>
            <a:off x="4936597" y="2808847"/>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6" name="TextBox 35">
            <a:extLst>
              <a:ext uri="{FF2B5EF4-FFF2-40B4-BE49-F238E27FC236}">
                <a16:creationId xmlns:a16="http://schemas.microsoft.com/office/drawing/2014/main" id="{BA7480C5-5864-1D8A-DE67-87A95257CD60}"/>
              </a:ext>
            </a:extLst>
          </p:cNvPr>
          <p:cNvSpPr txBox="1"/>
          <p:nvPr/>
        </p:nvSpPr>
        <p:spPr>
          <a:xfrm>
            <a:off x="3536713" y="4151548"/>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9. پشتیبانی از </a:t>
            </a:r>
            <a:r>
              <a:rPr lang="en-US" sz="1400" b="1" kern="100" dirty="0">
                <a:solidFill>
                  <a:srgbClr val="FFFFFF"/>
                </a:solidFill>
                <a:cs typeface="B Titr" panose="00000700000000000000" pitchFamily="2" charset="-78"/>
              </a:rPr>
              <a:t>DOI </a:t>
            </a:r>
            <a:r>
              <a:rPr lang="fa-IR" sz="1400" b="1" kern="100" dirty="0">
                <a:solidFill>
                  <a:srgbClr val="FFFFFF"/>
                </a:solidFill>
                <a:cs typeface="B Titr" panose="00000700000000000000" pitchFamily="2" charset="-78"/>
              </a:rPr>
              <a:t>و </a:t>
            </a:r>
            <a:r>
              <a:rPr lang="en-US" sz="1400" b="1" kern="100" dirty="0">
                <a:solidFill>
                  <a:srgbClr val="FFFFFF"/>
                </a:solidFill>
                <a:cs typeface="B Titr" panose="00000700000000000000" pitchFamily="2" charset="-78"/>
              </a:rPr>
              <a:t> </a:t>
            </a:r>
            <a:r>
              <a:rPr lang="en-US" sz="1400" b="1" kern="100" dirty="0" err="1">
                <a:solidFill>
                  <a:srgbClr val="FFFFFF"/>
                </a:solidFill>
                <a:cs typeface="B Titr" panose="00000700000000000000" pitchFamily="2" charset="-78"/>
              </a:rPr>
              <a:t>CrossMark</a:t>
            </a:r>
            <a:r>
              <a:rPr lang="en-US" sz="1400" b="1" kern="100" dirty="0">
                <a:solidFill>
                  <a:srgbClr val="FFFFFF"/>
                </a:solidFill>
                <a:cs typeface="B Titr" panose="00000700000000000000" pitchFamily="2" charset="-78"/>
              </a:rPr>
              <a:t> </a:t>
            </a:r>
            <a:r>
              <a:rPr lang="fa-IR" sz="1400" b="1" kern="100" dirty="0">
                <a:solidFill>
                  <a:srgbClr val="FFFFFF"/>
                </a:solidFill>
                <a:cs typeface="B Titr" panose="00000700000000000000" pitchFamily="2" charset="-78"/>
              </a:rPr>
              <a:t>شرکت </a:t>
            </a:r>
            <a:r>
              <a:rPr lang="en-US" sz="1400" b="1" kern="100" dirty="0" err="1">
                <a:solidFill>
                  <a:srgbClr val="FFFFFF"/>
                </a:solidFill>
                <a:cs typeface="B Titr" panose="00000700000000000000" pitchFamily="2" charset="-78"/>
              </a:rPr>
              <a:t>CrossRef</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7" name="TextBox 36">
            <a:extLst>
              <a:ext uri="{FF2B5EF4-FFF2-40B4-BE49-F238E27FC236}">
                <a16:creationId xmlns:a16="http://schemas.microsoft.com/office/drawing/2014/main" id="{20B01D3D-E274-754E-7CCE-F0701037F1F5}"/>
              </a:ext>
            </a:extLst>
          </p:cNvPr>
          <p:cNvSpPr txBox="1"/>
          <p:nvPr/>
        </p:nvSpPr>
        <p:spPr>
          <a:xfrm>
            <a:off x="2965431" y="4578831"/>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۱0. تغییرات ظاهری صفحه هیئت تحریریه و سایر صفحات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9C1417AD-8DB3-E069-72D4-96BC7A3B7949}"/>
              </a:ext>
            </a:extLst>
          </p:cNvPr>
          <p:cNvSpPr txBox="1"/>
          <p:nvPr/>
        </p:nvSpPr>
        <p:spPr>
          <a:xfrm>
            <a:off x="2584828" y="4972803"/>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۱1. اضافه شدن نوع مقاله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2" name="TextBox 31">
            <a:extLst>
              <a:ext uri="{FF2B5EF4-FFF2-40B4-BE49-F238E27FC236}">
                <a16:creationId xmlns:a16="http://schemas.microsoft.com/office/drawing/2014/main" id="{7A01CE4A-9B48-EAAF-C913-10EE722267BB}"/>
              </a:ext>
            </a:extLst>
          </p:cNvPr>
          <p:cNvSpPr txBox="1"/>
          <p:nvPr/>
        </p:nvSpPr>
        <p:spPr>
          <a:xfrm>
            <a:off x="2013546" y="5400086"/>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۱2. قابلیت شخصی‌سازی بالا</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3" name="TextBox 32">
            <a:extLst>
              <a:ext uri="{FF2B5EF4-FFF2-40B4-BE49-F238E27FC236}">
                <a16:creationId xmlns:a16="http://schemas.microsoft.com/office/drawing/2014/main" id="{1B9772BA-9097-EF5F-3A22-3D6D6FE2A0E2}"/>
              </a:ext>
            </a:extLst>
          </p:cNvPr>
          <p:cNvSpPr txBox="1"/>
          <p:nvPr/>
        </p:nvSpPr>
        <p:spPr>
          <a:xfrm>
            <a:off x="1581439" y="5795735"/>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۱3. نمایش ایمیل نویسنده مسئول در سایت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781883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anim calcmode="lin" valueType="num">
                                      <p:cBhvr>
                                        <p:cTn id="8" dur="11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1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1000"/>
                                        <p:tgtEl>
                                          <p:spTgt spid="25">
                                            <p:txEl>
                                              <p:pRg st="0" end="0"/>
                                            </p:txEl>
                                          </p:spTgt>
                                        </p:tgtEl>
                                      </p:cBhvr>
                                    </p:animEffect>
                                    <p:anim calcmode="lin" valueType="num">
                                      <p:cBhvr>
                                        <p:cTn id="4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1000"/>
                                        <p:tgtEl>
                                          <p:spTgt spid="24">
                                            <p:txEl>
                                              <p:pRg st="0" end="0"/>
                                            </p:txEl>
                                          </p:spTgt>
                                        </p:tgtEl>
                                      </p:cBhvr>
                                    </p:animEffect>
                                    <p:anim calcmode="lin" valueType="num">
                                      <p:cBhvr>
                                        <p:cTn id="5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1000"/>
                                        <p:tgtEl>
                                          <p:spTgt spid="36">
                                            <p:txEl>
                                              <p:pRg st="0" end="0"/>
                                            </p:txEl>
                                          </p:spTgt>
                                        </p:tgtEl>
                                      </p:cBhvr>
                                    </p:animEffect>
                                    <p:anim calcmode="lin" valueType="num">
                                      <p:cBhvr>
                                        <p:cTn id="64"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fade">
                                      <p:cBhvr>
                                        <p:cTn id="70" dur="1000"/>
                                        <p:tgtEl>
                                          <p:spTgt spid="37">
                                            <p:txEl>
                                              <p:pRg st="0" end="0"/>
                                            </p:txEl>
                                          </p:spTgt>
                                        </p:tgtEl>
                                      </p:cBhvr>
                                    </p:animEffect>
                                    <p:anim calcmode="lin" valueType="num">
                                      <p:cBhvr>
                                        <p:cTn id="71"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1000"/>
                                        <p:tgtEl>
                                          <p:spTgt spid="32">
                                            <p:txEl>
                                              <p:pRg st="0" end="0"/>
                                            </p:txEl>
                                          </p:spTgt>
                                        </p:tgtEl>
                                      </p:cBhvr>
                                    </p:animEffect>
                                    <p:anim calcmode="lin" valueType="num">
                                      <p:cBhvr>
                                        <p:cTn id="8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fade">
                                      <p:cBhvr>
                                        <p:cTn id="91" dur="1000"/>
                                        <p:tgtEl>
                                          <p:spTgt spid="33">
                                            <p:txEl>
                                              <p:pRg st="0" end="0"/>
                                            </p:txEl>
                                          </p:spTgt>
                                        </p:tgtEl>
                                      </p:cBhvr>
                                    </p:animEffect>
                                    <p:anim calcmode="lin" valueType="num">
                                      <p:cBhvr>
                                        <p:cTn id="92"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7" grpId="0" build="p"/>
      <p:bldP spid="24" grpId="0" build="p"/>
      <p:bldP spid="25" grpId="0" build="p"/>
      <p:bldP spid="36" grpId="0" build="p"/>
      <p:bldP spid="37" grpId="0" build="p"/>
      <p:bldP spid="31" grpId="0" build="p"/>
      <p:bldP spid="32" grpId="0" build="p"/>
      <p:bldP spid="3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4" name="TextBox 23">
            <a:extLst>
              <a:ext uri="{FF2B5EF4-FFF2-40B4-BE49-F238E27FC236}">
                <a16:creationId xmlns:a16="http://schemas.microsoft.com/office/drawing/2014/main" id="{C4E29279-BBC9-4927-B8CF-E0EF0FC59DC0}"/>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2" name="TextBox 1">
            <a:extLst>
              <a:ext uri="{FF2B5EF4-FFF2-40B4-BE49-F238E27FC236}">
                <a16:creationId xmlns:a16="http://schemas.microsoft.com/office/drawing/2014/main" id="{626AB673-70A2-8AD7-ABB4-7908A61F1A4C}"/>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B547BC2A-04BB-8D29-3E38-B50A97F2440D}"/>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80E7E7EB-E2F5-5930-DB51-E29AC2EAE711}"/>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11AD79D-CBEB-F523-1AA9-27C5D92B6B3E}"/>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F8ECAB08-4D22-089A-8C72-382E71EEAA4D}"/>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35" name="TextBox 34">
            <a:extLst>
              <a:ext uri="{FF2B5EF4-FFF2-40B4-BE49-F238E27FC236}">
                <a16:creationId xmlns:a16="http://schemas.microsoft.com/office/drawing/2014/main" id="{9CB360EB-5EA5-E5BE-EEF4-50F6113D849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8" name="TextBox 37">
            <a:extLst>
              <a:ext uri="{FF2B5EF4-FFF2-40B4-BE49-F238E27FC236}">
                <a16:creationId xmlns:a16="http://schemas.microsoft.com/office/drawing/2014/main" id="{89E8C949-3FD7-CB47-F1D9-0C50D20DCC7E}"/>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9" name="TextBox 38">
            <a:extLst>
              <a:ext uri="{FF2B5EF4-FFF2-40B4-BE49-F238E27FC236}">
                <a16:creationId xmlns:a16="http://schemas.microsoft.com/office/drawing/2014/main" id="{89E354CB-8234-F7C8-5681-57BCCF76576C}"/>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0" name="TextBox 39">
            <a:extLst>
              <a:ext uri="{FF2B5EF4-FFF2-40B4-BE49-F238E27FC236}">
                <a16:creationId xmlns:a16="http://schemas.microsoft.com/office/drawing/2014/main" id="{C0A638D2-63F6-541A-0CAD-4111AC793081}"/>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1" name="TextBox 40">
            <a:extLst>
              <a:ext uri="{FF2B5EF4-FFF2-40B4-BE49-F238E27FC236}">
                <a16:creationId xmlns:a16="http://schemas.microsoft.com/office/drawing/2014/main" id="{0C43FC78-201C-48E5-2737-61A87F910FD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2" name="TextBox 41">
            <a:extLst>
              <a:ext uri="{FF2B5EF4-FFF2-40B4-BE49-F238E27FC236}">
                <a16:creationId xmlns:a16="http://schemas.microsoft.com/office/drawing/2014/main" id="{3ED7F37D-4E66-18D7-E8F9-B208EB7DB0D3}"/>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3" name="TextBox 42">
            <a:extLst>
              <a:ext uri="{FF2B5EF4-FFF2-40B4-BE49-F238E27FC236}">
                <a16:creationId xmlns:a16="http://schemas.microsoft.com/office/drawing/2014/main" id="{45793787-E14B-1047-C75D-14A92E57C451}"/>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4" name="TextBox 43">
            <a:extLst>
              <a:ext uri="{FF2B5EF4-FFF2-40B4-BE49-F238E27FC236}">
                <a16:creationId xmlns:a16="http://schemas.microsoft.com/office/drawing/2014/main" id="{7FE0198C-BEB6-A6AF-6689-0397FFC6A3E5}"/>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46682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623795"/>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امکان ارائه سامانه‌ای کاملاً دو زبانه را با تمامی قابلیت‌های این سامانه فراهم می‌کند. این ویژگی برای نشریات بین‌المللی که به دو زبان فارسی و انگلیسی مقالات را منتشر می‌کنند بسیار کاربردی است.</a:t>
            </a:r>
          </a:p>
        </p:txBody>
      </p:sp>
      <p:sp>
        <p:nvSpPr>
          <p:cNvPr id="6" name="TextBox 5">
            <a:extLst>
              <a:ext uri="{FF2B5EF4-FFF2-40B4-BE49-F238E27FC236}">
                <a16:creationId xmlns:a16="http://schemas.microsoft.com/office/drawing/2014/main" id="{D37D74FE-2205-6771-5CCA-18D5779EFD32}"/>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7" name="TextBox 6">
            <a:extLst>
              <a:ext uri="{FF2B5EF4-FFF2-40B4-BE49-F238E27FC236}">
                <a16:creationId xmlns:a16="http://schemas.microsoft.com/office/drawing/2014/main" id="{2FCFF24A-B929-6DBE-E4E8-B7B0B279D2E2}"/>
              </a:ext>
            </a:extLst>
          </p:cNvPr>
          <p:cNvSpPr txBox="1"/>
          <p:nvPr/>
        </p:nvSpPr>
        <p:spPr>
          <a:xfrm>
            <a:off x="6808823"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72E02DFF-69B3-8BE1-B7C0-C2F2E21353DA}"/>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922937F6-0F92-2B05-79CA-31E982B023F1}"/>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5640ACB4-4C2D-C776-A71E-21E2739599CC}"/>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2F687991-29F3-FE32-F565-31802E7A605B}"/>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14" name="TextBox 13">
            <a:extLst>
              <a:ext uri="{FF2B5EF4-FFF2-40B4-BE49-F238E27FC236}">
                <a16:creationId xmlns:a16="http://schemas.microsoft.com/office/drawing/2014/main" id="{94AEC7B6-6A68-74D4-E657-6A345087D635}"/>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D5A5F61F-C01A-1083-84A8-2284223A78D6}"/>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DB6BFCFE-CBE9-97F2-CA51-D93424BB4112}"/>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8E89F30A-69FC-2D09-1425-44D54B9D10E1}"/>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5" name="TextBox 24">
            <a:extLst>
              <a:ext uri="{FF2B5EF4-FFF2-40B4-BE49-F238E27FC236}">
                <a16:creationId xmlns:a16="http://schemas.microsoft.com/office/drawing/2014/main" id="{FFE60496-3910-051C-027C-A9F34A897DBE}"/>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2" name="TextBox 31">
            <a:extLst>
              <a:ext uri="{FF2B5EF4-FFF2-40B4-BE49-F238E27FC236}">
                <a16:creationId xmlns:a16="http://schemas.microsoft.com/office/drawing/2014/main" id="{7000D963-FA9D-F065-C3E6-678AE3FC509A}"/>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3" name="TextBox 32">
            <a:extLst>
              <a:ext uri="{FF2B5EF4-FFF2-40B4-BE49-F238E27FC236}">
                <a16:creationId xmlns:a16="http://schemas.microsoft.com/office/drawing/2014/main" id="{98E7C7A2-FD87-DFAE-7C4C-39D0F9240E3B}"/>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4" name="TextBox 33">
            <a:extLst>
              <a:ext uri="{FF2B5EF4-FFF2-40B4-BE49-F238E27FC236}">
                <a16:creationId xmlns:a16="http://schemas.microsoft.com/office/drawing/2014/main" id="{DE1A6446-43B1-59BF-DC57-962DFFA560AA}"/>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945933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ED6639-BFD6-4121-B5D0-CA361B3E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94"/>
            <a:ext cx="12192000" cy="6858000"/>
          </a:xfrm>
          <a:prstGeom prst="rect">
            <a:avLst/>
          </a:prstGeom>
        </p:spPr>
      </p:pic>
      <p:pic>
        <p:nvPicPr>
          <p:cNvPr id="8" name="Picture 7">
            <a:extLst>
              <a:ext uri="{FF2B5EF4-FFF2-40B4-BE49-F238E27FC236}">
                <a16:creationId xmlns:a16="http://schemas.microsoft.com/office/drawing/2014/main" id="{89A3DF6F-337F-4BA5-9CAD-25C0B5F15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
            <a:ext cx="12192000" cy="68580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3" name="Picture 2">
            <a:extLst>
              <a:ext uri="{FF2B5EF4-FFF2-40B4-BE49-F238E27FC236}">
                <a16:creationId xmlns:a16="http://schemas.microsoft.com/office/drawing/2014/main" id="{0AA130B1-7DC5-4B6A-B6BF-2685B7706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55361"/>
            <a:ext cx="12192000" cy="6858000"/>
          </a:xfrm>
          <a:prstGeom prst="rect">
            <a:avLst/>
          </a:prstGeom>
        </p:spPr>
      </p:pic>
      <p:sp>
        <p:nvSpPr>
          <p:cNvPr id="16" name="TextBox 15">
            <a:extLst>
              <a:ext uri="{FF2B5EF4-FFF2-40B4-BE49-F238E27FC236}">
                <a16:creationId xmlns:a16="http://schemas.microsoft.com/office/drawing/2014/main" id="{0C76825A-F1C4-40EB-9D9B-E743327EBAD6}"/>
              </a:ext>
            </a:extLst>
          </p:cNvPr>
          <p:cNvSpPr txBox="1"/>
          <p:nvPr/>
        </p:nvSpPr>
        <p:spPr>
          <a:xfrm>
            <a:off x="1494971" y="2693442"/>
            <a:ext cx="8955313" cy="2262158"/>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ابتدا، به معرفی امکانات اصلی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OJS</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می‌پردازیم که پایه و اساس سامانه کیمن‌وب نیز می‌باشد.</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OSJ</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یک پلتفرم متن‌باز برای مدیریت و انتشار نشریات علمی است که به دلیل قابلیت‌های جامع و انعطاف‌پذیری خود در سراسر جهان برای مدیریت و نشر آنلاین نشریات علمی به کار گرفته می‌شود. در اینجا به برخی از ویژگی‌های اصلی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OJS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اشاره می‌کنیم.</a:t>
            </a:r>
            <a:endParaRPr lang="en-US" sz="20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CCFEC1EF-1C91-423F-ADE9-A842FD1FCCCC}"/>
              </a:ext>
            </a:extLst>
          </p:cNvPr>
          <p:cNvSpPr txBox="1"/>
          <p:nvPr/>
        </p:nvSpPr>
        <p:spPr>
          <a:xfrm>
            <a:off x="10112829" y="825689"/>
            <a:ext cx="17997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مقدمه</a:t>
            </a:r>
            <a:endParaRPr lang="en-US" sz="4400" dirty="0"/>
          </a:p>
        </p:txBody>
      </p:sp>
      <p:pic>
        <p:nvPicPr>
          <p:cNvPr id="20" name="Picture 19">
            <a:extLst>
              <a:ext uri="{FF2B5EF4-FFF2-40B4-BE49-F238E27FC236}">
                <a16:creationId xmlns:a16="http://schemas.microsoft.com/office/drawing/2014/main" id="{260FCC46-1ADD-43F0-BE3F-213C26BD9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780" y="-114301"/>
            <a:ext cx="12733867" cy="7162800"/>
          </a:xfrm>
          <a:prstGeom prst="rect">
            <a:avLst/>
          </a:prstGeom>
        </p:spPr>
      </p:pic>
      <p:pic>
        <p:nvPicPr>
          <p:cNvPr id="25" name="Picture 24">
            <a:extLst>
              <a:ext uri="{FF2B5EF4-FFF2-40B4-BE49-F238E27FC236}">
                <a16:creationId xmlns:a16="http://schemas.microsoft.com/office/drawing/2014/main" id="{4054BE61-DF70-478C-8157-4F5367F4A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 name="TextBox 1">
            <a:extLst>
              <a:ext uri="{FF2B5EF4-FFF2-40B4-BE49-F238E27FC236}">
                <a16:creationId xmlns:a16="http://schemas.microsoft.com/office/drawing/2014/main" id="{EEF46E44-0942-7F33-D9C2-9FF95CA1C368}"/>
              </a:ext>
            </a:extLst>
          </p:cNvPr>
          <p:cNvSpPr txBox="1"/>
          <p:nvPr/>
        </p:nvSpPr>
        <p:spPr>
          <a:xfrm>
            <a:off x="12766524" y="2697658"/>
            <a:ext cx="4161971" cy="769441"/>
          </a:xfrm>
          <a:prstGeom prst="rect">
            <a:avLst/>
          </a:prstGeom>
          <a:noFill/>
        </p:spPr>
        <p:txBody>
          <a:bodyPr wrap="square">
            <a:spAutoFit/>
          </a:bodyPr>
          <a:lstStyle/>
          <a:p>
            <a:r>
              <a:rPr lang="fa-IR" sz="4400" kern="100" dirty="0">
                <a:solidFill>
                  <a:srgbClr val="FFFFFF"/>
                </a:solidFill>
                <a:latin typeface="Times New Roman" panose="02020603050405020304" pitchFamily="18" charset="0"/>
                <a:cs typeface="B Nazanin" panose="00000400000000000000" pitchFamily="2" charset="-78"/>
              </a:rPr>
              <a:t>ویژگی‌های پایه سامانه</a:t>
            </a:r>
            <a:endParaRPr lang="en-US" sz="4400" dirty="0">
              <a:solidFill>
                <a:srgbClr val="FFFFFF"/>
              </a:solidFill>
            </a:endParaRPr>
          </a:p>
        </p:txBody>
      </p:sp>
    </p:spTree>
    <p:extLst>
      <p:ext uri="{BB962C8B-B14F-4D97-AF65-F5344CB8AC3E}">
        <p14:creationId xmlns:p14="http://schemas.microsoft.com/office/powerpoint/2010/main" val="26781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با استفاده از کیمن‌وب، می‌توانید تمامی نشریات علمی خود را تنها در یک سامانه مدیریت کنید. این قابلیت به مدیران نشریات این امکان را می‌دهد که به‌صورت متمرکز به همه اطلاعات و فرآیندهای نشریات خود دسترسی داشته باشند.</a:t>
            </a:r>
          </a:p>
        </p:txBody>
      </p:sp>
      <p:sp>
        <p:nvSpPr>
          <p:cNvPr id="2" name="TextBox 1">
            <a:extLst>
              <a:ext uri="{FF2B5EF4-FFF2-40B4-BE49-F238E27FC236}">
                <a16:creationId xmlns:a16="http://schemas.microsoft.com/office/drawing/2014/main" id="{93A4A5BF-4A92-1196-310C-8D3A1B5905A5}"/>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147F8EA1-CED8-7A1A-F664-6D178FF0FCEF}"/>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885DC684-B139-E0D3-E2E8-407DA14002F9}"/>
              </a:ext>
            </a:extLst>
          </p:cNvPr>
          <p:cNvSpPr txBox="1"/>
          <p:nvPr/>
        </p:nvSpPr>
        <p:spPr>
          <a:xfrm>
            <a:off x="7265619"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4D2C28CC-9F41-C152-93F2-F614957827E7}"/>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0A59B2D8-74BD-E631-4313-85799CA4970B}"/>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FA9C471A-A473-9A6C-B69E-7C5E9CB6317F}"/>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D715AEDE-85A5-807A-6A5E-4C4CA045FDCD}"/>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CA8EAD5-958C-9326-3B46-DDF88EBA97F9}"/>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5982C936-6223-9ADE-4835-81C8308E1AD1}"/>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52031AEF-F8C4-342A-3BAB-C9427A4344BC}"/>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A3D90C31-E1EA-BBAE-2CF7-F66A3CCD1F4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F583F87-9C26-8BFD-BBEE-BF4BDB94C3CD}"/>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9965BF4E-F9A0-1B01-A02F-A51A80F6CE50}"/>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FE4F841A-EE6F-D352-9861-DEB7D5414D34}"/>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4268775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امکان نمایش آمار دقیق مربوط به تعداد بازدیدها، دانلودها، ارسال‌ها و پذیرش‌های مقالات را فراهم می‌کند تا مدیران بتوانند عملکرد نشریه خود را به صورت جامع بررسی کنند.</a:t>
            </a:r>
          </a:p>
        </p:txBody>
      </p:sp>
      <p:sp>
        <p:nvSpPr>
          <p:cNvPr id="2" name="TextBox 1">
            <a:extLst>
              <a:ext uri="{FF2B5EF4-FFF2-40B4-BE49-F238E27FC236}">
                <a16:creationId xmlns:a16="http://schemas.microsoft.com/office/drawing/2014/main" id="{5CFA2788-85E5-5352-04C9-A8E188E5FB49}"/>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E88F42B8-7D38-BFBA-9936-13E2EEE2B5D7}"/>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2FC76322-8BC9-3807-7CF1-FF2B5F53B468}"/>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0FA2111-2542-A3B3-8154-A49DFC3DD2C0}"/>
              </a:ext>
            </a:extLst>
          </p:cNvPr>
          <p:cNvSpPr txBox="1"/>
          <p:nvPr/>
        </p:nvSpPr>
        <p:spPr>
          <a:xfrm>
            <a:off x="5605291"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A2BBB0EF-2A46-C5CA-C81B-9E921AB5B996}"/>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2269A3D7-91A3-C0EF-65BF-C891A861371B}"/>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9AD5D881-618D-6AB9-1408-9F3362863B2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51B479B4-186C-AA51-03BE-33BE01784360}"/>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12E48F25-4D32-C0A0-9CBE-5FAAF14B2C2F}"/>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9E43B6EC-AF8C-067E-455C-0D57AE3CDAA0}"/>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F5B414A0-A634-8A3E-0947-1BC339923020}"/>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0FC43BA-171A-B6C3-6827-EAAD41FE59DB}"/>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6850AC25-0C50-98D1-8945-A18A57537979}"/>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FE394D27-8276-9288-33BA-1834E107C6BF}"/>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246942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امکان مشاهده و پیگیری تمامی مراحل مقاله شامل ارسال، اصلاح، پذیرش، و چاپ را به‌صورت دقیق و شفاف برای مدیران و نویسندگان و همچنین کاربران سایت فراهم می‌سازد.</a:t>
            </a:r>
          </a:p>
        </p:txBody>
      </p:sp>
      <p:sp>
        <p:nvSpPr>
          <p:cNvPr id="2" name="TextBox 1">
            <a:extLst>
              <a:ext uri="{FF2B5EF4-FFF2-40B4-BE49-F238E27FC236}">
                <a16:creationId xmlns:a16="http://schemas.microsoft.com/office/drawing/2014/main" id="{8055CF1F-A482-4E0B-A0E0-09B8BD2200C1}"/>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44FA2313-9279-1177-1543-6790B11006E1}"/>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FB65B580-91CB-A3D5-BB1D-23F2DC30EF1C}"/>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89D27DD-78E4-3D72-770A-583118437703}"/>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86033B2B-E4E0-A319-26C8-14F896E9CD0D}"/>
              </a:ext>
            </a:extLst>
          </p:cNvPr>
          <p:cNvSpPr txBox="1"/>
          <p:nvPr/>
        </p:nvSpPr>
        <p:spPr>
          <a:xfrm>
            <a:off x="5598999"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EB73F68A-7DC3-1C19-3192-307A45FD78E2}"/>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D11525C3-E573-A509-CCDF-712CFFA65F52}"/>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CE011CD-F95C-BB15-866B-71EF21E6BD34}"/>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FF4B1DA-D64C-A88C-AB45-D31D28681AA7}"/>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C5923905-2E12-97F5-90BD-8792F60547BD}"/>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C13D9F45-C5E5-8A85-FD26-3B4ED5E81ED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F703FEF-7703-1BE4-85EE-2C00EEE0FDE4}"/>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EE0D721F-7957-1B7A-FAC9-58AFF0A8946F}"/>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D813D328-8ABC-0A65-4D02-1981786184F2}"/>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038100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با نمایش لوگوی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کنار لینک مقالات و نمایش لوگوی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ORCID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کنار نام نویسندگانی که دارای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ORCID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هستند، به افزایش اعتبار علمی و اطمینان از صحت اطلاعات کمک می‌کند.</a:t>
            </a:r>
          </a:p>
        </p:txBody>
      </p:sp>
      <p:sp>
        <p:nvSpPr>
          <p:cNvPr id="2" name="TextBox 1">
            <a:extLst>
              <a:ext uri="{FF2B5EF4-FFF2-40B4-BE49-F238E27FC236}">
                <a16:creationId xmlns:a16="http://schemas.microsoft.com/office/drawing/2014/main" id="{3367F7BB-B6F0-1753-9ABE-2358EA01E152}"/>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A1BC68CD-735F-3635-85D0-E14C0CF0ED43}"/>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2D55E3D-3F35-8705-724F-8EC581DEFFD9}"/>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84CE333-561E-37DD-3A3A-92B059B8965E}"/>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A28AFC58-F002-A398-735A-774FB5070A41}"/>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F0FBFD53-D480-3A41-9970-99D53E898FE4}"/>
              </a:ext>
            </a:extLst>
          </p:cNvPr>
          <p:cNvSpPr txBox="1"/>
          <p:nvPr/>
        </p:nvSpPr>
        <p:spPr>
          <a:xfrm>
            <a:off x="5454139"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2D7471E5-0D62-6ECE-542A-49D9923CA58E}"/>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BFEB5234-D1E1-FC98-7C58-5C90CD92BB23}"/>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AA52FAD1-A77C-15B9-4BB2-539408F8E685}"/>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0B11BC11-A40D-477C-3BA8-7FAEF35E9A54}"/>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B67C040A-5B10-AD4B-0C4E-F68BD1B8B4BB}"/>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7EB58D3C-1A38-A83F-2523-3EE90979604D}"/>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55E7D181-F694-939B-EE96-CFA78A762948}"/>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71B7F8B6-4E29-E3DA-7CEB-DEC36D2310D5}"/>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733733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569934"/>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برای تمایز نویسنده مسئول، کیمن‌وب یک ستاره کوچک در کنار نام نویسنده مسئول در مقالات نمایش می‌دهد تا خوانندگان به راحتی بتوانند آن‌ها را شناسایی کنند.</a:t>
            </a:r>
          </a:p>
        </p:txBody>
      </p:sp>
      <p:sp>
        <p:nvSpPr>
          <p:cNvPr id="2" name="TextBox 1">
            <a:extLst>
              <a:ext uri="{FF2B5EF4-FFF2-40B4-BE49-F238E27FC236}">
                <a16:creationId xmlns:a16="http://schemas.microsoft.com/office/drawing/2014/main" id="{6C449EE4-FB21-3F36-C996-3B88AE08FF71}"/>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5F11A38D-AD0A-DBF2-E623-0008B3463B19}"/>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DFBB48DE-6413-D775-6444-A06A9AFE5B39}"/>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7B3DD001-36FE-C734-71EA-5B01A2E07C6B}"/>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BC82343D-89AA-2219-3024-3AB0BF493610}"/>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E6B8D37D-C37F-D195-4353-68B922AE6D50}"/>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BAF1D2EC-132E-2E77-D2C6-2D63D7D4C3B2}"/>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24684CD-FA2F-2703-01D2-27E2F6DE129C}"/>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C89A3933-170A-649B-D59F-E51A9E7D5C82}"/>
              </a:ext>
            </a:extLst>
          </p:cNvPr>
          <p:cNvSpPr txBox="1"/>
          <p:nvPr/>
        </p:nvSpPr>
        <p:spPr>
          <a:xfrm>
            <a:off x="5818641"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F2DF4281-7102-195D-49B9-8F3429C2FF34}"/>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7D8D9A97-68C7-9AA8-B47A-04AA92AD28E9}"/>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8EFA35B-59DB-4272-C162-BD7F3036DAB2}"/>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6634E268-3BD3-BAC4-DA2A-EBE0A12E5EBE}"/>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147B8A54-F477-755A-9399-DA5A4D4E4467}"/>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29551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569934"/>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کیمن‌وب می‌توانید مقالات منتخب نشریه خود را در صفحه اصلی سایت به‌صورت اسلایدشو نمایش دهید، که به جذابیت بیشتر و نمایش برجسته‌تر مقالات کمک می‌کند.</a:t>
            </a:r>
          </a:p>
        </p:txBody>
      </p:sp>
      <p:sp>
        <p:nvSpPr>
          <p:cNvPr id="2" name="TextBox 1">
            <a:extLst>
              <a:ext uri="{FF2B5EF4-FFF2-40B4-BE49-F238E27FC236}">
                <a16:creationId xmlns:a16="http://schemas.microsoft.com/office/drawing/2014/main" id="{95118928-A6C3-C02E-0AA8-1A2284C7CD36}"/>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C0E17DA0-FFDA-BC56-476D-6DB3D361EC0A}"/>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DD06D1B-E7E2-0587-711A-0A2941AA0A4E}"/>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1ACA3C4-C0A1-375D-BA5D-8E9E65EE6AE0}"/>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466B1372-05B1-A45E-4C03-5F9FC8DF244B}"/>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BBF1275B-4151-D67A-CF6B-D98A53B41E9A}"/>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40288595-CBD6-B1EE-E0DD-7C6282C6AD4B}"/>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CED51888-73E7-B0B2-1324-8BAEDECFFFB9}"/>
              </a:ext>
            </a:extLst>
          </p:cNvPr>
          <p:cNvSpPr txBox="1"/>
          <p:nvPr/>
        </p:nvSpPr>
        <p:spPr>
          <a:xfrm>
            <a:off x="7012328"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C7B975A-FC36-0EDC-8AB5-337FCCD6AC84}"/>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22F33906-9096-1ED6-6972-3728CBCB2B68}"/>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BFDE3B8-0A58-B911-2A3B-38E8D5C9AF5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AA88F5C-BB10-2825-1BC8-8474AAB76967}"/>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6B15FE17-5A79-ABD5-5F37-B62308E829F9}"/>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A3E2C224-388B-0BB1-4CE9-BAE2D75E6987}"/>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414597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با الهام از طراحی‌های موفق، امکان نمایش دوره‌ها و شماره‌های مختلف نشریه را در ستون کناری صفحه نشریه فراهم می‌کند تا کاربران به‌راحتی به آرشیو مقالات دسترسی داشته باشند.</a:t>
            </a:r>
          </a:p>
        </p:txBody>
      </p:sp>
      <p:sp>
        <p:nvSpPr>
          <p:cNvPr id="2" name="TextBox 1">
            <a:extLst>
              <a:ext uri="{FF2B5EF4-FFF2-40B4-BE49-F238E27FC236}">
                <a16:creationId xmlns:a16="http://schemas.microsoft.com/office/drawing/2014/main" id="{E2ECCFBA-EDCA-34B8-64F0-8A239D89A154}"/>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401F45B4-383D-2A8B-B537-2B0B32E8F218}"/>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70F2A224-23F7-B544-2284-C78A9A109D88}"/>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C407D85-26EA-4BD6-F675-4E50236C57E0}"/>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7388944B-8D16-5A3F-5615-68DDC4F5488B}"/>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D4D094A1-0295-96AE-57C1-17591BD71A48}"/>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A52465AB-8E56-5B13-9D17-D01497334AF9}"/>
              </a:ext>
            </a:extLst>
          </p:cNvPr>
          <p:cNvSpPr txBox="1"/>
          <p:nvPr/>
        </p:nvSpPr>
        <p:spPr>
          <a:xfrm>
            <a:off x="6709681"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14F1E69F-E810-24F9-9CAB-2DA0D134EF24}"/>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623FF01-B3B5-F884-E7D9-18BF43278A8A}"/>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1F17F351-3BE7-1C41-96A9-F0BED898A242}"/>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5D80576C-8ABB-5A38-AA66-50DD36CFDF7B}"/>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67E621A-7366-0E29-B332-7F1B361F81BB}"/>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E3C2B349-C2D5-E84E-026F-09F3103E6CD0}"/>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0794AFD6-7992-B8EF-06BE-7742567711D4}"/>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870326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به‌طور کامل از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a:t>
            </a:r>
            <a:r>
              <a:rPr lang="en-US" sz="2800" kern="100" dirty="0" err="1">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CrossMark</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شرکت </a:t>
            </a:r>
            <a:r>
              <a:rPr lang="en-US" sz="2800" kern="100" dirty="0" err="1">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CrossRef</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پشتیبانی می‌کند و فرآیندهای مربوط به تخصیص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به‌روزرسانی مقالات را ساده و سریع می‌سازد.</a:t>
            </a:r>
          </a:p>
        </p:txBody>
      </p:sp>
      <p:sp>
        <p:nvSpPr>
          <p:cNvPr id="2" name="TextBox 1">
            <a:extLst>
              <a:ext uri="{FF2B5EF4-FFF2-40B4-BE49-F238E27FC236}">
                <a16:creationId xmlns:a16="http://schemas.microsoft.com/office/drawing/2014/main" id="{C17C27BC-1511-E371-C280-0BDBF7CFA07F}"/>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9E7E6FB9-1A97-DE13-B8D4-BC2F70F5D52F}"/>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BACEDC43-8D2E-1ABC-04A3-217803BC7BC1}"/>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8621CEA-839A-69EF-B881-2568404BA495}"/>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66E8325-ED4B-0217-AFED-BB7B7F973E68}"/>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73FBE465-B789-D314-EE8F-4BD7BE343D16}"/>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211D9352-6CB3-07CD-0289-FDC38B1D12C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815C2536-13D4-AE9C-3550-BF48C1D36B25}"/>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F23D7E89-656D-AE97-64C7-1E4385C064C1}"/>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D5136395-3681-C093-7407-A8118EFD7BE4}"/>
              </a:ext>
            </a:extLst>
          </p:cNvPr>
          <p:cNvSpPr txBox="1"/>
          <p:nvPr/>
        </p:nvSpPr>
        <p:spPr>
          <a:xfrm>
            <a:off x="6596516"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C5960EBC-24BE-EEA4-9819-34FDCFA92FAF}"/>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A34AC328-B349-3AE7-90BF-339C227E00B8}"/>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7CCF21CC-D391-D2FA-C6AC-2B09AEC9C207}"/>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0ECB2C51-4848-A269-5F33-F23241F7B1D9}"/>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709600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قابلیت سفارشی‌سازی بالا را در طراحی صفحات مختلف مانند صفحه هیئت تحریریه فراهم می‌کند، به‌طوری که بتوانید ظاهر سایت خود را متناسب با نیازها و سلیقه‌تان تغییر دهید.</a:t>
            </a:r>
          </a:p>
        </p:txBody>
      </p:sp>
      <p:sp>
        <p:nvSpPr>
          <p:cNvPr id="2" name="TextBox 1">
            <a:extLst>
              <a:ext uri="{FF2B5EF4-FFF2-40B4-BE49-F238E27FC236}">
                <a16:creationId xmlns:a16="http://schemas.microsoft.com/office/drawing/2014/main" id="{93908401-AF8F-20B9-30EF-AA8F3CE99120}"/>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8EA9FFFB-0B91-ED06-3953-FFFCE934DE24}"/>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040E1F28-9F3D-2F24-A5BD-7900944FD56A}"/>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3A30765-8D83-CAB8-7D4D-7307E9D4CC03}"/>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92A651B-7F3C-6017-CD32-D7EE155FE6D9}"/>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558257B-18EA-0FE1-6B4B-D574C943A22C}"/>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C15E0E39-0442-7726-95A8-48238209AB0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4FEE6025-5F6F-2F09-FF2F-FD7099CC77E6}"/>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228FB07B-0DF4-0B4C-A84E-A90CE6FF6736}"/>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C8A0E5E2-77F4-D4B0-3B95-2FA5D40C4EC5}"/>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BFB125D-0A70-0542-FA97-14C7D5533E55}"/>
              </a:ext>
            </a:extLst>
          </p:cNvPr>
          <p:cNvSpPr txBox="1"/>
          <p:nvPr/>
        </p:nvSpPr>
        <p:spPr>
          <a:xfrm>
            <a:off x="6724196"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0A81164-4CC4-9F80-F104-0A7443D641E6}"/>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CA26DD40-AF64-E3F7-6D91-3A47E37063E7}"/>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12B973CD-4BB1-E2D2-BDC5-23CC223BD613}"/>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65167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569934"/>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این سامانه، علاوه بر نوع‌های استاندارد مقالات در این سامانه، می‌توانید نوع‌های جدیدی از مقالات را تعریف و به سامانه اضافه کنید.</a:t>
            </a:r>
          </a:p>
        </p:txBody>
      </p:sp>
      <p:sp>
        <p:nvSpPr>
          <p:cNvPr id="2" name="TextBox 1">
            <a:extLst>
              <a:ext uri="{FF2B5EF4-FFF2-40B4-BE49-F238E27FC236}">
                <a16:creationId xmlns:a16="http://schemas.microsoft.com/office/drawing/2014/main" id="{A20076C3-3FFD-F42A-E115-115BC139039A}"/>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4286FABA-28B3-A420-DD9F-A953A2CAE2E7}"/>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A01CAE7-56E8-110C-BD25-C65052054913}"/>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66E2C1E-7B34-CAD7-C0D2-53348831D8E7}"/>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71F676F-88F7-949A-4418-5760CBD25699}"/>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28FB484-C874-EDA6-E155-D3F1B89B17FB}"/>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61BDB189-6F9A-4D06-6A38-27D842AF899E}"/>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D27EAAD7-8FE2-B890-16F9-CDE5007C141A}"/>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8949E7F4-4661-1286-7163-E1156FEE7C5C}"/>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42E58641-78CB-E7EA-5BF9-C8246354B87E}"/>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85B6F218-F818-18EE-6961-56BB6259B438}"/>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0ACCD3A9-A933-37A5-7502-9FC8A2D52669}"/>
              </a:ext>
            </a:extLst>
          </p:cNvPr>
          <p:cNvSpPr txBox="1"/>
          <p:nvPr/>
        </p:nvSpPr>
        <p:spPr>
          <a:xfrm>
            <a:off x="4997788"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9C07EB17-2BF6-E26C-A41F-F0A2C28603BB}"/>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B87718C7-62E4-D6EC-668D-6B0C7CE09BFD}"/>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639982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60FCC46-1ADD-43F0-BE3F-213C26BD9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89" y="155361"/>
            <a:ext cx="12733867" cy="71628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sp>
        <p:nvSpPr>
          <p:cNvPr id="18" name="TextBox 17">
            <a:extLst>
              <a:ext uri="{FF2B5EF4-FFF2-40B4-BE49-F238E27FC236}">
                <a16:creationId xmlns:a16="http://schemas.microsoft.com/office/drawing/2014/main" id="{CCFEC1EF-1C91-423F-ADE9-A842FD1FCCCC}"/>
              </a:ext>
            </a:extLst>
          </p:cNvPr>
          <p:cNvSpPr txBox="1"/>
          <p:nvPr/>
        </p:nvSpPr>
        <p:spPr>
          <a:xfrm>
            <a:off x="7852914" y="3044279"/>
            <a:ext cx="4161971" cy="769441"/>
          </a:xfrm>
          <a:prstGeom prst="rect">
            <a:avLst/>
          </a:prstGeom>
          <a:noFill/>
        </p:spPr>
        <p:txBody>
          <a:bodyPr wrap="square">
            <a:spAutoFit/>
          </a:bodyPr>
          <a:lstStyle/>
          <a:p>
            <a:r>
              <a:rPr lang="fa-IR" sz="4400" kern="100" dirty="0">
                <a:solidFill>
                  <a:srgbClr val="FFFFFF"/>
                </a:solidFill>
                <a:latin typeface="Times New Roman" panose="02020603050405020304" pitchFamily="18" charset="0"/>
                <a:cs typeface="B Nazanin" panose="00000400000000000000" pitchFamily="2" charset="-78"/>
              </a:rPr>
              <a:t>ویژگی‌های پایه سامانه</a:t>
            </a:r>
            <a:endParaRPr lang="en-US" sz="4400" dirty="0">
              <a:solidFill>
                <a:srgbClr val="FFFFFF"/>
              </a:solidFill>
            </a:endParaRPr>
          </a:p>
        </p:txBody>
      </p:sp>
      <p:sp>
        <p:nvSpPr>
          <p:cNvPr id="17" name="Rectangle 16">
            <a:extLst>
              <a:ext uri="{FF2B5EF4-FFF2-40B4-BE49-F238E27FC236}">
                <a16:creationId xmlns:a16="http://schemas.microsoft.com/office/drawing/2014/main" id="{FD742DAF-19A3-4779-800F-050B5475C6E2}"/>
              </a:ext>
            </a:extLst>
          </p:cNvPr>
          <p:cNvSpPr/>
          <p:nvPr/>
        </p:nvSpPr>
        <p:spPr>
          <a:xfrm>
            <a:off x="12433810" y="-8706"/>
            <a:ext cx="4599101"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DA1F5AEF-372D-4044-A41B-5806EED00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 name="TextBox 1">
            <a:extLst>
              <a:ext uri="{FF2B5EF4-FFF2-40B4-BE49-F238E27FC236}">
                <a16:creationId xmlns:a16="http://schemas.microsoft.com/office/drawing/2014/main" id="{E0685DE8-FE16-E7BB-89F7-EE37385C569A}"/>
              </a:ext>
            </a:extLst>
          </p:cNvPr>
          <p:cNvSpPr txBox="1"/>
          <p:nvPr/>
        </p:nvSpPr>
        <p:spPr>
          <a:xfrm>
            <a:off x="5985342" y="803730"/>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76F74B60-1D5B-CB89-D7CC-15EEBD744195}"/>
              </a:ext>
            </a:extLst>
          </p:cNvPr>
          <p:cNvSpPr txBox="1"/>
          <p:nvPr/>
        </p:nvSpPr>
        <p:spPr>
          <a:xfrm>
            <a:off x="5477321" y="1234044"/>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318B379F-B954-238C-C622-0EBD34699E33}"/>
              </a:ext>
            </a:extLst>
          </p:cNvPr>
          <p:cNvSpPr txBox="1"/>
          <p:nvPr/>
        </p:nvSpPr>
        <p:spPr>
          <a:xfrm>
            <a:off x="4991091" y="1664358"/>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A968546-2E8A-C48C-AC33-B10B174D2DB1}"/>
              </a:ext>
            </a:extLst>
          </p:cNvPr>
          <p:cNvSpPr txBox="1"/>
          <p:nvPr/>
        </p:nvSpPr>
        <p:spPr>
          <a:xfrm>
            <a:off x="915934" y="417846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787C9ECB-C24E-C84E-3EAE-ACF93AB9A80D}"/>
              </a:ext>
            </a:extLst>
          </p:cNvPr>
          <p:cNvSpPr txBox="1"/>
          <p:nvPr/>
        </p:nvSpPr>
        <p:spPr>
          <a:xfrm>
            <a:off x="4469914" y="209719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ACA79683-AA32-D891-A3D0-40B7D60F5B9F}"/>
              </a:ext>
            </a:extLst>
          </p:cNvPr>
          <p:cNvSpPr txBox="1"/>
          <p:nvPr/>
        </p:nvSpPr>
        <p:spPr>
          <a:xfrm>
            <a:off x="2932935" y="245919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3" name="TextBox 22">
            <a:extLst>
              <a:ext uri="{FF2B5EF4-FFF2-40B4-BE49-F238E27FC236}">
                <a16:creationId xmlns:a16="http://schemas.microsoft.com/office/drawing/2014/main" id="{1AA633FD-3C5F-8675-415F-019A4E517DD3}"/>
              </a:ext>
            </a:extLst>
          </p:cNvPr>
          <p:cNvSpPr txBox="1"/>
          <p:nvPr/>
        </p:nvSpPr>
        <p:spPr>
          <a:xfrm>
            <a:off x="1594263" y="3318267"/>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4" name="TextBox 23">
            <a:extLst>
              <a:ext uri="{FF2B5EF4-FFF2-40B4-BE49-F238E27FC236}">
                <a16:creationId xmlns:a16="http://schemas.microsoft.com/office/drawing/2014/main" id="{0784D1E0-817B-8DB4-C7D6-2CF78CD7E02F}"/>
              </a:ext>
            </a:extLst>
          </p:cNvPr>
          <p:cNvSpPr txBox="1"/>
          <p:nvPr/>
        </p:nvSpPr>
        <p:spPr>
          <a:xfrm>
            <a:off x="2457904" y="375118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5" name="TextBox 24">
            <a:extLst>
              <a:ext uri="{FF2B5EF4-FFF2-40B4-BE49-F238E27FC236}">
                <a16:creationId xmlns:a16="http://schemas.microsoft.com/office/drawing/2014/main" id="{FEC791B9-7FD0-DD1F-24F6-52D853E91AD4}"/>
              </a:ext>
            </a:extLst>
          </p:cNvPr>
          <p:cNvSpPr txBox="1"/>
          <p:nvPr/>
        </p:nvSpPr>
        <p:spPr>
          <a:xfrm>
            <a:off x="2577061" y="2885352"/>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5" name="TextBox 34">
            <a:extLst>
              <a:ext uri="{FF2B5EF4-FFF2-40B4-BE49-F238E27FC236}">
                <a16:creationId xmlns:a16="http://schemas.microsoft.com/office/drawing/2014/main" id="{D93F31BF-5F3E-10EC-E335-A0018D666925}"/>
              </a:ext>
            </a:extLst>
          </p:cNvPr>
          <p:cNvSpPr txBox="1"/>
          <p:nvPr/>
        </p:nvSpPr>
        <p:spPr>
          <a:xfrm>
            <a:off x="525470" y="4605748"/>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cs typeface="B Titr" panose="00000700000000000000" pitchFamily="2" charset="-78"/>
              </a:rPr>
              <a:t>۱0. امنیت </a:t>
            </a: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6" name="TextBox 35">
            <a:extLst>
              <a:ext uri="{FF2B5EF4-FFF2-40B4-BE49-F238E27FC236}">
                <a16:creationId xmlns:a16="http://schemas.microsoft.com/office/drawing/2014/main" id="{BA7480C5-5864-1D8A-DE67-87A95257CD60}"/>
              </a:ext>
            </a:extLst>
          </p:cNvPr>
          <p:cNvSpPr txBox="1"/>
          <p:nvPr/>
        </p:nvSpPr>
        <p:spPr>
          <a:xfrm>
            <a:off x="-45843" y="503303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cs typeface="B Titr" panose="00000700000000000000" pitchFamily="2" charset="-78"/>
              </a:rPr>
              <a:t>۱1. پشتیبانی از استانداردهای نمایه‌سازی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7" name="TextBox 36">
            <a:extLst>
              <a:ext uri="{FF2B5EF4-FFF2-40B4-BE49-F238E27FC236}">
                <a16:creationId xmlns:a16="http://schemas.microsoft.com/office/drawing/2014/main" id="{20B01D3D-E274-754E-7CCE-F0701037F1F5}"/>
              </a:ext>
            </a:extLst>
          </p:cNvPr>
          <p:cNvSpPr txBox="1"/>
          <p:nvPr/>
        </p:nvSpPr>
        <p:spPr>
          <a:xfrm>
            <a:off x="-617125" y="5460314"/>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cs typeface="B Titr" panose="00000700000000000000" pitchFamily="2" charset="-78"/>
              </a:rPr>
              <a:t>۱2. ابزارهای آنالیز و گزارش‌دهی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418738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anim calcmode="lin" valueType="num">
                                      <p:cBhvr>
                                        <p:cTn id="8" dur="11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1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1000"/>
                                        <p:tgtEl>
                                          <p:spTgt spid="25">
                                            <p:txEl>
                                              <p:pRg st="0" end="0"/>
                                            </p:txEl>
                                          </p:spTgt>
                                        </p:tgtEl>
                                      </p:cBhvr>
                                    </p:animEffect>
                                    <p:anim calcmode="lin" valueType="num">
                                      <p:cBhvr>
                                        <p:cTn id="4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1000"/>
                                        <p:tgtEl>
                                          <p:spTgt spid="23">
                                            <p:txEl>
                                              <p:pRg st="0" end="0"/>
                                            </p:txEl>
                                          </p:spTgt>
                                        </p:tgtEl>
                                      </p:cBhvr>
                                    </p:animEffect>
                                    <p:anim calcmode="lin" valueType="num">
                                      <p:cBhvr>
                                        <p:cTn id="5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1000"/>
                                        <p:tgtEl>
                                          <p:spTgt spid="24">
                                            <p:txEl>
                                              <p:pRg st="0" end="0"/>
                                            </p:txEl>
                                          </p:spTgt>
                                        </p:tgtEl>
                                      </p:cBhvr>
                                    </p:animEffect>
                                    <p:anim calcmode="lin" valueType="num">
                                      <p:cBhvr>
                                        <p:cTn id="57"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1000"/>
                                        <p:tgtEl>
                                          <p:spTgt spid="5">
                                            <p:txEl>
                                              <p:pRg st="0" end="0"/>
                                            </p:txEl>
                                          </p:spTgt>
                                        </p:tgtEl>
                                      </p:cBhvr>
                                    </p:animEffect>
                                    <p:anim calcmode="lin" valueType="num">
                                      <p:cBhvr>
                                        <p:cTn id="6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5">
                                            <p:txEl>
                                              <p:pRg st="0" end="0"/>
                                            </p:txEl>
                                          </p:spTgt>
                                        </p:tgtEl>
                                        <p:attrNameLst>
                                          <p:attrName>style.visibility</p:attrName>
                                        </p:attrNameLst>
                                      </p:cBhvr>
                                      <p:to>
                                        <p:strVal val="visible"/>
                                      </p:to>
                                    </p:set>
                                    <p:animEffect transition="in" filter="fade">
                                      <p:cBhvr>
                                        <p:cTn id="70" dur="1000"/>
                                        <p:tgtEl>
                                          <p:spTgt spid="35">
                                            <p:txEl>
                                              <p:pRg st="0" end="0"/>
                                            </p:txEl>
                                          </p:spTgt>
                                        </p:tgtEl>
                                      </p:cBhvr>
                                    </p:animEffect>
                                    <p:anim calcmode="lin" valueType="num">
                                      <p:cBhvr>
                                        <p:cTn id="71"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6">
                                            <p:txEl>
                                              <p:pRg st="0" end="0"/>
                                            </p:txEl>
                                          </p:spTgt>
                                        </p:tgtEl>
                                        <p:attrNameLst>
                                          <p:attrName>style.visibility</p:attrName>
                                        </p:attrNameLst>
                                      </p:cBhvr>
                                      <p:to>
                                        <p:strVal val="visible"/>
                                      </p:to>
                                    </p:set>
                                    <p:animEffect transition="in" filter="fade">
                                      <p:cBhvr>
                                        <p:cTn id="77" dur="1000"/>
                                        <p:tgtEl>
                                          <p:spTgt spid="36">
                                            <p:txEl>
                                              <p:pRg st="0" end="0"/>
                                            </p:txEl>
                                          </p:spTgt>
                                        </p:tgtEl>
                                      </p:cBhvr>
                                    </p:animEffect>
                                    <p:anim calcmode="lin" valueType="num">
                                      <p:cBhvr>
                                        <p:cTn id="7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1000"/>
                                        <p:tgtEl>
                                          <p:spTgt spid="37">
                                            <p:txEl>
                                              <p:pRg st="0" end="0"/>
                                            </p:txEl>
                                          </p:spTgt>
                                        </p:tgtEl>
                                      </p:cBhvr>
                                    </p:animEffect>
                                    <p:anim calcmode="lin" valueType="num">
                                      <p:cBhvr>
                                        <p:cTn id="8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7" grpId="0" build="p"/>
      <p:bldP spid="23" grpId="0" build="p"/>
      <p:bldP spid="24" grpId="0" build="p"/>
      <p:bldP spid="25" grpId="0" build="p"/>
      <p:bldP spid="35" grpId="0" build="p"/>
      <p:bldP spid="36" grpId="0" build="p"/>
      <p:bldP spid="3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4293483"/>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به کاربران این امکان را می‌دهد که با قابلیت‌های پیشرفته شخصی‌سازی، مانند جابجایی ستون‌ها، تغییر رنگ‌بندی، و ایجاد بلوک‌های اختصاصی، سایت خود را به سلیقه خود تنظیم کنند و تجربه‌ای منحصر به‌فرد برای کاربران خود ایجاد نمایند.</a:t>
            </a:r>
          </a:p>
        </p:txBody>
      </p:sp>
      <p:sp>
        <p:nvSpPr>
          <p:cNvPr id="2" name="TextBox 1">
            <a:extLst>
              <a:ext uri="{FF2B5EF4-FFF2-40B4-BE49-F238E27FC236}">
                <a16:creationId xmlns:a16="http://schemas.microsoft.com/office/drawing/2014/main" id="{1405EE00-AAB2-8E9C-EF92-7E90DD35243D}"/>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E3AC034D-080A-A25C-EAE7-BC1C05E24F2E}"/>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D718C976-EC4A-F062-30C3-CD63B5CEB343}"/>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F23DD6E-04F2-2B21-7B1A-84296AE8692E}"/>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6E6B08C-6BA8-8994-1DB6-328C9881E995}"/>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8CE2A460-22F7-2CC1-C6EB-CAE8EECA2165}"/>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5AE6C574-00B1-E26E-3C59-6C097121CC35}"/>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AA66C89A-EBA5-7B30-C0B8-49D62CC3F155}"/>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4CE5BD6D-5E5B-55B4-325B-B81CF70C06AD}"/>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C4C961CE-1901-65BD-A6B6-7F0395A5602C}"/>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4E555082-D640-9630-4E02-E60A44C0D33E}"/>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27E9A707-B796-16F6-8025-77BBC6C7FA01}"/>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24009630-183D-F6E0-9674-BA72AB3B2C4E}"/>
              </a:ext>
            </a:extLst>
          </p:cNvPr>
          <p:cNvSpPr txBox="1"/>
          <p:nvPr/>
        </p:nvSpPr>
        <p:spPr>
          <a:xfrm>
            <a:off x="5085952"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26297461-3C97-3BE1-E682-4069631B7B01}"/>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242638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569934"/>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ایمیل نویسنده مسئول در مقالات به‌طور خودکار در صفحه مربوطه نمایش داده می‌شود تا ارتباط با نویسندگان تسهیل گردد.</a:t>
            </a:r>
          </a:p>
        </p:txBody>
      </p:sp>
      <p:pic>
        <p:nvPicPr>
          <p:cNvPr id="2" name="Picture 1">
            <a:extLst>
              <a:ext uri="{FF2B5EF4-FFF2-40B4-BE49-F238E27FC236}">
                <a16:creationId xmlns:a16="http://schemas.microsoft.com/office/drawing/2014/main" id="{96E28177-E84F-457D-96FA-E7E1C64A75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3700" y="4458819"/>
            <a:ext cx="12191999" cy="6858000"/>
          </a:xfrm>
          <a:prstGeom prst="rect">
            <a:avLst/>
          </a:prstGeom>
        </p:spPr>
      </p:pic>
      <p:sp>
        <p:nvSpPr>
          <p:cNvPr id="3" name="TextBox 2">
            <a:extLst>
              <a:ext uri="{FF2B5EF4-FFF2-40B4-BE49-F238E27FC236}">
                <a16:creationId xmlns:a16="http://schemas.microsoft.com/office/drawing/2014/main" id="{DDD05051-7874-49C9-ACAE-740CB6416930}"/>
              </a:ext>
            </a:extLst>
          </p:cNvPr>
          <p:cNvSpPr txBox="1"/>
          <p:nvPr/>
        </p:nvSpPr>
        <p:spPr>
          <a:xfrm>
            <a:off x="4330700" y="-1183774"/>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دستیار هوش مصنوعی</a:t>
            </a: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 </a:t>
            </a: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سامانه کیمن‌وب</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4" name="TextBox 3">
            <a:extLst>
              <a:ext uri="{FF2B5EF4-FFF2-40B4-BE49-F238E27FC236}">
                <a16:creationId xmlns:a16="http://schemas.microsoft.com/office/drawing/2014/main" id="{6781FF62-F065-856E-47F9-8906413279F3}"/>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5" name="TextBox 4">
            <a:extLst>
              <a:ext uri="{FF2B5EF4-FFF2-40B4-BE49-F238E27FC236}">
                <a16:creationId xmlns:a16="http://schemas.microsoft.com/office/drawing/2014/main" id="{469EC691-6C93-318C-4892-BF1458967833}"/>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59B5BACC-7C57-4E9A-E3E3-A3A5388EF38C}"/>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79DB8EF-719B-4C94-E197-E555D2912E41}"/>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DB3F08F7-D39D-074B-19F2-2373D88E03E2}"/>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A746BAA-7A33-FA34-8EB0-316E399FD487}"/>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6" name="TextBox 25">
            <a:extLst>
              <a:ext uri="{FF2B5EF4-FFF2-40B4-BE49-F238E27FC236}">
                <a16:creationId xmlns:a16="http://schemas.microsoft.com/office/drawing/2014/main" id="{103E106C-24CB-E9B9-2067-4F12B8871986}"/>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D9FB805C-D13D-1EDE-40A0-421BE1D56F28}"/>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EAE0AEB0-2B73-5B1C-1012-0A8F1E41F909}"/>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5EB4970D-F2CA-4B36-4C98-C677C257FB66}"/>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087902E7-03EE-2834-7531-0EE784540B1F}"/>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7628D2EA-FAAB-AB31-41CE-967B76C13800}"/>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2" name="TextBox 31">
            <a:extLst>
              <a:ext uri="{FF2B5EF4-FFF2-40B4-BE49-F238E27FC236}">
                <a16:creationId xmlns:a16="http://schemas.microsoft.com/office/drawing/2014/main" id="{C2A08599-8EA8-85CB-37EF-9AE705709225}"/>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3" name="TextBox 32">
            <a:extLst>
              <a:ext uri="{FF2B5EF4-FFF2-40B4-BE49-F238E27FC236}">
                <a16:creationId xmlns:a16="http://schemas.microsoft.com/office/drawing/2014/main" id="{D17C3F8E-7216-F634-8F29-D08415362974}"/>
              </a:ext>
            </a:extLst>
          </p:cNvPr>
          <p:cNvSpPr txBox="1"/>
          <p:nvPr/>
        </p:nvSpPr>
        <p:spPr>
          <a:xfrm>
            <a:off x="5818641"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4020135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915D34F3-2089-48BE-4070-4CCC8869CC86}"/>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دستیار هوش مصنوعی</a:t>
            </a: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 </a:t>
            </a: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سامانه کیمن‌وب</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7" name="TextBox 6">
            <a:extLst>
              <a:ext uri="{FF2B5EF4-FFF2-40B4-BE49-F238E27FC236}">
                <a16:creationId xmlns:a16="http://schemas.microsoft.com/office/drawing/2014/main" id="{64C9EEA7-9581-228F-29F1-6736E3BE1737}"/>
              </a:ext>
            </a:extLst>
          </p:cNvPr>
          <p:cNvSpPr txBox="1"/>
          <p:nvPr/>
        </p:nvSpPr>
        <p:spPr>
          <a:xfrm>
            <a:off x="4872038" y="7669161"/>
            <a:ext cx="7147377" cy="4562788"/>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سامانه کیمن‌وب در به‌ روز رسانی بعدی خود با قابلیت جدید دستیار هوش مصنوعی همراه است. این دستیار هوشمند برای تمامی کاربران سایت اعم از خوانندگان، نویسندگان، داوران، دبیران، سردبیران و مدیر سامانه طراحی شده است. با استفاده از این ابزار هوشمند، کاربران می‌توانند در هر زمان که با سوال یا ابهامی مواجه شدند، از این دستیار برای دریافت راهنمایی و حل مشکلات خود استفاده کنند.</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4" name="Rectangle 3">
            <a:extLst>
              <a:ext uri="{FF2B5EF4-FFF2-40B4-BE49-F238E27FC236}">
                <a16:creationId xmlns:a16="http://schemas.microsoft.com/office/drawing/2014/main" id="{44179A46-85FB-0066-CBC1-0026A8D8A783}"/>
              </a:ext>
            </a:extLst>
          </p:cNvPr>
          <p:cNvSpPr/>
          <p:nvPr/>
        </p:nvSpPr>
        <p:spPr>
          <a:xfrm>
            <a:off x="12691446"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2643A34-8EB7-5E89-1E1E-41FAD3B925AE}"/>
              </a:ext>
            </a:extLst>
          </p:cNvPr>
          <p:cNvSpPr txBox="1"/>
          <p:nvPr/>
        </p:nvSpPr>
        <p:spPr>
          <a:xfrm>
            <a:off x="13335971"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8" name="TextBox 7">
            <a:extLst>
              <a:ext uri="{FF2B5EF4-FFF2-40B4-BE49-F238E27FC236}">
                <a16:creationId xmlns:a16="http://schemas.microsoft.com/office/drawing/2014/main" id="{1C849AE7-260B-6D07-1858-EEE9E2098F4C}"/>
              </a:ext>
            </a:extLst>
          </p:cNvPr>
          <p:cNvSpPr txBox="1"/>
          <p:nvPr/>
        </p:nvSpPr>
        <p:spPr>
          <a:xfrm>
            <a:off x="14113846"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B27D807D-3AAF-76FC-13DD-6B97AFD0F01A}"/>
              </a:ext>
            </a:extLst>
          </p:cNvPr>
          <p:cNvSpPr txBox="1"/>
          <p:nvPr/>
        </p:nvSpPr>
        <p:spPr>
          <a:xfrm>
            <a:off x="14113846"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44B21B86-1053-A6FE-7D0D-31CD7DE348AD}"/>
              </a:ext>
            </a:extLst>
          </p:cNvPr>
          <p:cNvSpPr txBox="1"/>
          <p:nvPr/>
        </p:nvSpPr>
        <p:spPr>
          <a:xfrm>
            <a:off x="14113846"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3DBFAC66-B695-2C9F-1995-ECF28F31A8D6}"/>
              </a:ext>
            </a:extLst>
          </p:cNvPr>
          <p:cNvSpPr txBox="1"/>
          <p:nvPr/>
        </p:nvSpPr>
        <p:spPr>
          <a:xfrm>
            <a:off x="14113846"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9251D072-5EF8-B3DC-E271-4A58B94398FE}"/>
              </a:ext>
            </a:extLst>
          </p:cNvPr>
          <p:cNvSpPr txBox="1"/>
          <p:nvPr/>
        </p:nvSpPr>
        <p:spPr>
          <a:xfrm>
            <a:off x="13075166"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14" name="TextBox 13">
            <a:extLst>
              <a:ext uri="{FF2B5EF4-FFF2-40B4-BE49-F238E27FC236}">
                <a16:creationId xmlns:a16="http://schemas.microsoft.com/office/drawing/2014/main" id="{E5006F25-F331-7BEC-0323-5E6D3171FE29}"/>
              </a:ext>
            </a:extLst>
          </p:cNvPr>
          <p:cNvSpPr txBox="1"/>
          <p:nvPr/>
        </p:nvSpPr>
        <p:spPr>
          <a:xfrm>
            <a:off x="13075166"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27D412A6-4A2D-6672-2354-FA85BA3F7CD7}"/>
              </a:ext>
            </a:extLst>
          </p:cNvPr>
          <p:cNvSpPr txBox="1"/>
          <p:nvPr/>
        </p:nvSpPr>
        <p:spPr>
          <a:xfrm>
            <a:off x="14113846"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EF42BA20-2044-A717-CC57-2342322EC130}"/>
              </a:ext>
            </a:extLst>
          </p:cNvPr>
          <p:cNvSpPr txBox="1"/>
          <p:nvPr/>
        </p:nvSpPr>
        <p:spPr>
          <a:xfrm>
            <a:off x="13075166"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CFEC2BBD-9915-F8F2-1D75-683E8501C29D}"/>
              </a:ext>
            </a:extLst>
          </p:cNvPr>
          <p:cNvSpPr txBox="1"/>
          <p:nvPr/>
        </p:nvSpPr>
        <p:spPr>
          <a:xfrm>
            <a:off x="13075166"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9" name="TextBox 18">
            <a:extLst>
              <a:ext uri="{FF2B5EF4-FFF2-40B4-BE49-F238E27FC236}">
                <a16:creationId xmlns:a16="http://schemas.microsoft.com/office/drawing/2014/main" id="{E1A4CB7E-D75C-8174-A8CF-7C499CF3074C}"/>
              </a:ext>
            </a:extLst>
          </p:cNvPr>
          <p:cNvSpPr txBox="1"/>
          <p:nvPr/>
        </p:nvSpPr>
        <p:spPr>
          <a:xfrm>
            <a:off x="13075166"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A3338433-A022-92D8-B85A-70292C17C5AF}"/>
              </a:ext>
            </a:extLst>
          </p:cNvPr>
          <p:cNvSpPr txBox="1"/>
          <p:nvPr/>
        </p:nvSpPr>
        <p:spPr>
          <a:xfrm>
            <a:off x="13075166"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A5A7482B-486A-22D9-2D8A-6E56AD27EC43}"/>
              </a:ext>
            </a:extLst>
          </p:cNvPr>
          <p:cNvSpPr txBox="1"/>
          <p:nvPr/>
        </p:nvSpPr>
        <p:spPr>
          <a:xfrm>
            <a:off x="13075166"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760FA94D-6449-8F19-9409-6CF8F1C005BD}"/>
              </a:ext>
            </a:extLst>
          </p:cNvPr>
          <p:cNvSpPr txBox="1"/>
          <p:nvPr/>
        </p:nvSpPr>
        <p:spPr>
          <a:xfrm>
            <a:off x="11124583"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59201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32" name="TextBox 31">
            <a:extLst>
              <a:ext uri="{FF2B5EF4-FFF2-40B4-BE49-F238E27FC236}">
                <a16:creationId xmlns:a16="http://schemas.microsoft.com/office/drawing/2014/main" id="{4DFD4EEF-FBCF-4EA5-94AF-BEF4C5CF672B}"/>
              </a:ext>
            </a:extLst>
          </p:cNvPr>
          <p:cNvSpPr txBox="1"/>
          <p:nvPr/>
        </p:nvSpPr>
        <p:spPr>
          <a:xfrm>
            <a:off x="4872038" y="1542673"/>
            <a:ext cx="7147377" cy="4562788"/>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سامانه کیمن‌وب در به‌ روز رسانی بعدی خود با قابلیت جدید دستیار هوش مصنوعی همراه است. این دستیار هوشمند برای تمامی کاربران سایت اعم از خوانندگان، نویسندگان، داوران، دبیران، سردبیران و مدیر سامانه طراحی شده است. با استفاده از این ابزار هوشمند، کاربران می‌توانند در هر زمان که با سوال یا ابهامی مواجه شدند، از این دستیار برای دریافت راهنمایی و حل مشکلات خود استفاده کنند.</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044F6556-1BEF-6C23-CEED-5E435AA56837}"/>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دستیار هوش مصنوعی</a:t>
            </a: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 </a:t>
            </a: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سامانه کیمن‌وب</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6" name="TextBox 5">
            <a:extLst>
              <a:ext uri="{FF2B5EF4-FFF2-40B4-BE49-F238E27FC236}">
                <a16:creationId xmlns:a16="http://schemas.microsoft.com/office/drawing/2014/main" id="{3368E8B7-57B7-7861-4BC1-EB4A2E284D01}"/>
              </a:ext>
            </a:extLst>
          </p:cNvPr>
          <p:cNvSpPr txBox="1"/>
          <p:nvPr/>
        </p:nvSpPr>
        <p:spPr>
          <a:xfrm>
            <a:off x="-832523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163671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32" name="TextBox 31">
            <a:extLst>
              <a:ext uri="{FF2B5EF4-FFF2-40B4-BE49-F238E27FC236}">
                <a16:creationId xmlns:a16="http://schemas.microsoft.com/office/drawing/2014/main" id="{4DFD4EEF-FBCF-4EA5-94AF-BEF4C5CF672B}"/>
              </a:ext>
            </a:extLst>
          </p:cNvPr>
          <p:cNvSpPr txBox="1"/>
          <p:nvPr/>
        </p:nvSpPr>
        <p:spPr>
          <a:xfrm>
            <a:off x="12570696" y="1542673"/>
            <a:ext cx="7147377" cy="4562788"/>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سامانه کیمن‌وب در به‌ روز رسانی بعدی خود با قابلیت جدید دستیار هوش مصنوعی همراه است. این دستیار هوشمند برای تمامی کاربران سایت اعم از خوانندگان، نویسندگان، داوران، دبیران، سردبیران و مدیر سامانه طراحی شده است. با استفاده از این ابزار هوشمند، کاربران می‌توانند در هر زمان که با سوال یا ابهامی مواجه شدند، از این دستیار برای دریافت راهنمایی و حل مشکلات خود استفاده کنند.</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044F6556-1BEF-6C23-CEED-5E435AA56837}"/>
              </a:ext>
            </a:extLst>
          </p:cNvPr>
          <p:cNvSpPr txBox="1"/>
          <p:nvPr/>
        </p:nvSpPr>
        <p:spPr>
          <a:xfrm>
            <a:off x="12029356"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دستیار هوش مصنوعی</a:t>
            </a: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 </a:t>
            </a: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سامانه کیمن‌وب</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14" name="TextBox 13">
            <a:extLst>
              <a:ext uri="{FF2B5EF4-FFF2-40B4-BE49-F238E27FC236}">
                <a16:creationId xmlns:a16="http://schemas.microsoft.com/office/drawing/2014/main" id="{6E060C59-0387-A0D8-64B1-FEC3A5F4A6EC}"/>
              </a:ext>
            </a:extLst>
          </p:cNvPr>
          <p:cNvSpPr txBox="1"/>
          <p:nvPr/>
        </p:nvSpPr>
        <p:spPr>
          <a:xfrm>
            <a:off x="4972464" y="9048234"/>
            <a:ext cx="7056892" cy="1815882"/>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2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۲.  پاسخ به سوالات متداول: در صورت بروز هر گونه ابهام یا سوال متداول در مورد عملکرد سامانه، کاربران می‌توانند به راحتی سوالات خود را مطرح کرده و پاسخ‌های دقیق و فوری دریافت کنند.</a:t>
            </a:r>
            <a:endParaRPr lang="en-US" sz="2800" dirty="0">
              <a:solidFill>
                <a:srgbClr val="FFFFFF">
                  <a:alpha val="20000"/>
                </a:srgbClr>
              </a:solidFill>
            </a:endParaRPr>
          </a:p>
        </p:txBody>
      </p:sp>
      <p:sp>
        <p:nvSpPr>
          <p:cNvPr id="17" name="TextBox 16">
            <a:extLst>
              <a:ext uri="{FF2B5EF4-FFF2-40B4-BE49-F238E27FC236}">
                <a16:creationId xmlns:a16="http://schemas.microsoft.com/office/drawing/2014/main" id="{FF42F97F-F08A-09F3-29C9-5FD7CEA44C8B}"/>
              </a:ext>
            </a:extLst>
          </p:cNvPr>
          <p:cNvSpPr txBox="1"/>
          <p:nvPr/>
        </p:nvSpPr>
        <p:spPr>
          <a:xfrm>
            <a:off x="4972464" y="7260619"/>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1.  پشتیبانی از کاربران: این دستیار هوشمند به تمامی کاربران در مورد نحوه کار با سامانه، ارسال مقاله، داوری، انتشار مقالات، و دیگر فرآیندهای مدیریتی راهنمایی می‌کند.</a:t>
            </a:r>
            <a:endParaRPr lang="en-US" sz="2800" dirty="0"/>
          </a:p>
        </p:txBody>
      </p:sp>
      <p:sp>
        <p:nvSpPr>
          <p:cNvPr id="20" name="TextBox 19">
            <a:extLst>
              <a:ext uri="{FF2B5EF4-FFF2-40B4-BE49-F238E27FC236}">
                <a16:creationId xmlns:a16="http://schemas.microsoft.com/office/drawing/2014/main" id="{F8AE730D-B0E8-26DF-99C4-DE995C57853F}"/>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2660955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6037810" y="30237"/>
            <a:ext cx="6114051" cy="1512436"/>
          </a:xfrm>
          <a:prstGeom prst="rect">
            <a:avLst/>
          </a:prstGeom>
        </p:spPr>
      </p:pic>
      <p:sp>
        <p:nvSpPr>
          <p:cNvPr id="5" name="TextBox 4">
            <a:extLst>
              <a:ext uri="{FF2B5EF4-FFF2-40B4-BE49-F238E27FC236}">
                <a16:creationId xmlns:a16="http://schemas.microsoft.com/office/drawing/2014/main" id="{EF072A27-58FE-E5BC-6F71-D9397CA4D9AA}"/>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9" name="TextBox 8">
            <a:extLst>
              <a:ext uri="{FF2B5EF4-FFF2-40B4-BE49-F238E27FC236}">
                <a16:creationId xmlns:a16="http://schemas.microsoft.com/office/drawing/2014/main" id="{10FC5F5D-55F1-1313-7B7C-4127A7F5554B}"/>
              </a:ext>
            </a:extLst>
          </p:cNvPr>
          <p:cNvSpPr txBox="1"/>
          <p:nvPr/>
        </p:nvSpPr>
        <p:spPr>
          <a:xfrm>
            <a:off x="4972464" y="5216615"/>
            <a:ext cx="7056892" cy="1815882"/>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۲.  پاسخ به سوالات متداول: در صورت بروز هر گونه ابهام یا سوال متداول در مورد عملکرد سامانه، کاربران می‌توانند به راحتی سوالات خود را مطرح کرده و پاسخ‌های دقیق و فوری دریافت کنند.</a:t>
            </a:r>
            <a:endParaRPr lang="en-US" sz="2800" dirty="0">
              <a:solidFill>
                <a:srgbClr val="FFFFFF">
                  <a:alpha val="10000"/>
                </a:srgbClr>
              </a:solidFill>
            </a:endParaRPr>
          </a:p>
        </p:txBody>
      </p:sp>
      <p:sp>
        <p:nvSpPr>
          <p:cNvPr id="10" name="TextBox 9">
            <a:extLst>
              <a:ext uri="{FF2B5EF4-FFF2-40B4-BE49-F238E27FC236}">
                <a16:creationId xmlns:a16="http://schemas.microsoft.com/office/drawing/2014/main" id="{9675CC90-7B87-064F-38B8-EE19FAEA7024}"/>
              </a:ext>
            </a:extLst>
          </p:cNvPr>
          <p:cNvSpPr txBox="1"/>
          <p:nvPr/>
        </p:nvSpPr>
        <p:spPr>
          <a:xfrm>
            <a:off x="4972464" y="342900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1.  پشتیبانی از کاربران: این دستیار هوشمند به تمامی کاربران در مورد نحوه کار با سامانه، ارسال مقاله، داوری، انتشار مقالات، و دیگر فرآیندهای مدیریتی راهنمایی می‌کند.</a:t>
            </a:r>
            <a:endParaRPr lang="en-US" sz="2800" dirty="0"/>
          </a:p>
        </p:txBody>
      </p:sp>
      <p:sp>
        <p:nvSpPr>
          <p:cNvPr id="13" name="TextBox 12">
            <a:extLst>
              <a:ext uri="{FF2B5EF4-FFF2-40B4-BE49-F238E27FC236}">
                <a16:creationId xmlns:a16="http://schemas.microsoft.com/office/drawing/2014/main" id="{04FB4E9A-9B26-4BB3-83E7-9B6A52D4609A}"/>
              </a:ext>
            </a:extLst>
          </p:cNvPr>
          <p:cNvSpPr txBox="1"/>
          <p:nvPr/>
        </p:nvSpPr>
        <p:spPr>
          <a:xfrm>
            <a:off x="4962525" y="7465354"/>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نیاز خود را برطرف کنند.</a:t>
            </a:r>
            <a:endParaRPr lang="en-US" sz="2800" dirty="0">
              <a:solidFill>
                <a:srgbClr val="FFFFFF">
                  <a:alpha val="10000"/>
                </a:srgbClr>
              </a:solidFill>
            </a:endParaRPr>
          </a:p>
        </p:txBody>
      </p:sp>
      <p:pic>
        <p:nvPicPr>
          <p:cNvPr id="14" name="Picture 13">
            <a:extLst>
              <a:ext uri="{FF2B5EF4-FFF2-40B4-BE49-F238E27FC236}">
                <a16:creationId xmlns:a16="http://schemas.microsoft.com/office/drawing/2014/main" id="{5ED895D1-B7B4-E267-D9C0-C4A36E88091A}"/>
              </a:ext>
            </a:extLst>
          </p:cNvPr>
          <p:cNvPicPr>
            <a:picLocks noChangeAspect="1"/>
          </p:cNvPicPr>
          <p:nvPr/>
        </p:nvPicPr>
        <p:blipFill>
          <a:blip r:embed="rId4"/>
          <a:stretch>
            <a:fillRect/>
          </a:stretch>
        </p:blipFill>
        <p:spPr>
          <a:xfrm>
            <a:off x="5114926" y="0"/>
            <a:ext cx="7189336" cy="1695073"/>
          </a:xfrm>
          <a:prstGeom prst="rect">
            <a:avLst/>
          </a:prstGeom>
        </p:spPr>
      </p:pic>
      <p:sp>
        <p:nvSpPr>
          <p:cNvPr id="25" name="TextBox 24">
            <a:extLst>
              <a:ext uri="{FF2B5EF4-FFF2-40B4-BE49-F238E27FC236}">
                <a16:creationId xmlns:a16="http://schemas.microsoft.com/office/drawing/2014/main" id="{FEEE5D8A-30FC-6A61-EF3E-27FB80C7CB8B}"/>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3307290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6037810" y="30237"/>
            <a:ext cx="6114051" cy="1512436"/>
          </a:xfrm>
          <a:prstGeom prst="rect">
            <a:avLst/>
          </a:prstGeom>
        </p:spPr>
      </p:pic>
      <p:sp>
        <p:nvSpPr>
          <p:cNvPr id="5" name="TextBox 4">
            <a:extLst>
              <a:ext uri="{FF2B5EF4-FFF2-40B4-BE49-F238E27FC236}">
                <a16:creationId xmlns:a16="http://schemas.microsoft.com/office/drawing/2014/main" id="{EF072A27-58FE-E5BC-6F71-D9397CA4D9AA}"/>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2" name="TextBox 1">
            <a:extLst>
              <a:ext uri="{FF2B5EF4-FFF2-40B4-BE49-F238E27FC236}">
                <a16:creationId xmlns:a16="http://schemas.microsoft.com/office/drawing/2014/main" id="{95585F1C-D9D7-F50D-FAD8-3754A873E2EF}"/>
              </a:ext>
            </a:extLst>
          </p:cNvPr>
          <p:cNvSpPr txBox="1"/>
          <p:nvPr/>
        </p:nvSpPr>
        <p:spPr>
          <a:xfrm>
            <a:off x="4972464" y="3415907"/>
            <a:ext cx="7056892" cy="1815882"/>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۲.  پاسخ به سوالات متداول: در صورت بروز هر گونه ابهام یا سوال متداول در مورد عملکرد سامانه، کاربران می‌توانند به راحتی سوالات خود را مطرح کرده و پاسخ‌های دقیق و فوری دریافت کنند.</a:t>
            </a:r>
            <a:endParaRPr lang="en-US" sz="2800" dirty="0">
              <a:solidFill>
                <a:srgbClr val="FFFFFF"/>
              </a:solidFill>
            </a:endParaRPr>
          </a:p>
        </p:txBody>
      </p:sp>
      <p:sp>
        <p:nvSpPr>
          <p:cNvPr id="4" name="TextBox 3">
            <a:extLst>
              <a:ext uri="{FF2B5EF4-FFF2-40B4-BE49-F238E27FC236}">
                <a16:creationId xmlns:a16="http://schemas.microsoft.com/office/drawing/2014/main" id="{4963B98D-7419-7E38-0B9A-4198F2921372}"/>
              </a:ext>
            </a:extLst>
          </p:cNvPr>
          <p:cNvSpPr txBox="1"/>
          <p:nvPr/>
        </p:nvSpPr>
        <p:spPr>
          <a:xfrm>
            <a:off x="4972464" y="1628292"/>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1.  پشتیبانی از کاربران: این دستیار هوشمند به تمامی کاربران در مورد نحوه کار با سامانه، ارسال مقاله، داوری، انتشار مقالات، و دیگر فرآیندهای مدیریتی راهنمایی می‌کند.</a:t>
            </a:r>
            <a:endParaRPr lang="en-US" sz="2800" dirty="0">
              <a:solidFill>
                <a:schemeClr val="tx1">
                  <a:alpha val="10000"/>
                </a:schemeClr>
              </a:solidFill>
            </a:endParaRPr>
          </a:p>
        </p:txBody>
      </p:sp>
      <p:sp>
        <p:nvSpPr>
          <p:cNvPr id="6" name="TextBox 5">
            <a:extLst>
              <a:ext uri="{FF2B5EF4-FFF2-40B4-BE49-F238E27FC236}">
                <a16:creationId xmlns:a16="http://schemas.microsoft.com/office/drawing/2014/main" id="{2DA24B91-289E-D1A0-BB2E-57B1A10E0909}"/>
              </a:ext>
            </a:extLst>
          </p:cNvPr>
          <p:cNvSpPr txBox="1"/>
          <p:nvPr/>
        </p:nvSpPr>
        <p:spPr>
          <a:xfrm>
            <a:off x="4962525" y="5664646"/>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3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a:t>
            </a:r>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نیاز</a:t>
            </a:r>
            <a:r>
              <a:rPr kumimoji="0" lang="fa-IR" sz="2800" b="0" i="0" u="none" strike="noStrike" kern="100" cap="none" spc="0" normalizeH="0" baseline="0" noProof="0" dirty="0">
                <a:ln>
                  <a:noFill/>
                </a:ln>
                <a:solidFill>
                  <a:srgbClr val="FFFFFF">
                    <a:alpha val="3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 خود را برطرف کنند.</a:t>
            </a:r>
            <a:endParaRPr lang="en-US" sz="2800" dirty="0">
              <a:solidFill>
                <a:srgbClr val="FFFFFF">
                  <a:alpha val="30000"/>
                </a:srgbClr>
              </a:solidFill>
            </a:endParaRPr>
          </a:p>
        </p:txBody>
      </p:sp>
      <p:sp>
        <p:nvSpPr>
          <p:cNvPr id="17" name="TextBox 16">
            <a:extLst>
              <a:ext uri="{FF2B5EF4-FFF2-40B4-BE49-F238E27FC236}">
                <a16:creationId xmlns:a16="http://schemas.microsoft.com/office/drawing/2014/main" id="{9306DF93-0F53-FE1C-288C-2F06C80FF0FA}"/>
              </a:ext>
            </a:extLst>
          </p:cNvPr>
          <p:cNvSpPr txBox="1"/>
          <p:nvPr/>
        </p:nvSpPr>
        <p:spPr>
          <a:xfrm>
            <a:off x="4972464" y="717008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4.  آموزش کاربران: در هر مرحله از کار با سامانه، دستیار هوش مصنوعی می‌تواند با ارائه راهنمایی‌های جامع، به کاربران کمک کند تا به درستی از امکانات سامانه بهره‌برداری کنند.</a:t>
            </a:r>
            <a:endParaRPr lang="en-US" sz="2800" dirty="0">
              <a:solidFill>
                <a:srgbClr val="FFFFFF">
                  <a:alpha val="10000"/>
                </a:srgbClr>
              </a:solidFill>
            </a:endParaRPr>
          </a:p>
        </p:txBody>
      </p:sp>
      <p:pic>
        <p:nvPicPr>
          <p:cNvPr id="18" name="Picture 17">
            <a:extLst>
              <a:ext uri="{FF2B5EF4-FFF2-40B4-BE49-F238E27FC236}">
                <a16:creationId xmlns:a16="http://schemas.microsoft.com/office/drawing/2014/main" id="{45152353-7ECD-6DE5-D462-210C142B71C2}"/>
              </a:ext>
            </a:extLst>
          </p:cNvPr>
          <p:cNvPicPr>
            <a:picLocks noChangeAspect="1"/>
          </p:cNvPicPr>
          <p:nvPr/>
        </p:nvPicPr>
        <p:blipFill>
          <a:blip r:embed="rId4"/>
          <a:stretch>
            <a:fillRect/>
          </a:stretch>
        </p:blipFill>
        <p:spPr>
          <a:xfrm>
            <a:off x="5114926" y="0"/>
            <a:ext cx="7189336" cy="1695073"/>
          </a:xfrm>
          <a:prstGeom prst="rect">
            <a:avLst/>
          </a:prstGeom>
        </p:spPr>
      </p:pic>
      <p:sp>
        <p:nvSpPr>
          <p:cNvPr id="20" name="TextBox 19">
            <a:extLst>
              <a:ext uri="{FF2B5EF4-FFF2-40B4-BE49-F238E27FC236}">
                <a16:creationId xmlns:a16="http://schemas.microsoft.com/office/drawing/2014/main" id="{5A689E7B-F6D5-413B-9E9B-145AAC940B01}"/>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345927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95585F1C-D9D7-F50D-FAD8-3754A873E2EF}"/>
              </a:ext>
            </a:extLst>
          </p:cNvPr>
          <p:cNvSpPr txBox="1"/>
          <p:nvPr/>
        </p:nvSpPr>
        <p:spPr>
          <a:xfrm>
            <a:off x="4972464" y="1087423"/>
            <a:ext cx="7056892" cy="1815882"/>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۲.  پاسخ به سوالات متداول: در صورت بروز هر گونه ابهام یا سوال متداول در مورد عملکرد سامانه، کاربران می‌توانند به راحتی سوالات خود را مطرح کرده و پاسخ‌های دقیق و فوری دریافت کنند.</a:t>
            </a:r>
            <a:endParaRPr lang="en-US" sz="2800" dirty="0">
              <a:solidFill>
                <a:srgbClr val="FFFFFF">
                  <a:alpha val="10000"/>
                </a:srgbClr>
              </a:solidFill>
            </a:endParaRPr>
          </a:p>
        </p:txBody>
      </p:sp>
      <p:sp>
        <p:nvSpPr>
          <p:cNvPr id="4" name="TextBox 3">
            <a:extLst>
              <a:ext uri="{FF2B5EF4-FFF2-40B4-BE49-F238E27FC236}">
                <a16:creationId xmlns:a16="http://schemas.microsoft.com/office/drawing/2014/main" id="{4963B98D-7419-7E38-0B9A-4198F2921372}"/>
              </a:ext>
            </a:extLst>
          </p:cNvPr>
          <p:cNvSpPr txBox="1"/>
          <p:nvPr/>
        </p:nvSpPr>
        <p:spPr>
          <a:xfrm>
            <a:off x="4972464" y="-700192"/>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1.  پشتیبانی از کاربران: این دستیار هوشمند به تمامی کاربران در مورد نحوه کار با سامانه، ارسال مقاله، داوری، انتشار مقالات، و دیگر فرآیندهای مدیریتی راهنمایی می‌کند.</a:t>
            </a:r>
            <a:endParaRPr lang="en-US" sz="2800" dirty="0">
              <a:solidFill>
                <a:schemeClr val="tx1">
                  <a:alpha val="10000"/>
                </a:schemeClr>
              </a:solidFill>
            </a:endParaRPr>
          </a:p>
        </p:txBody>
      </p:sp>
      <p:sp>
        <p:nvSpPr>
          <p:cNvPr id="6" name="TextBox 5">
            <a:extLst>
              <a:ext uri="{FF2B5EF4-FFF2-40B4-BE49-F238E27FC236}">
                <a16:creationId xmlns:a16="http://schemas.microsoft.com/office/drawing/2014/main" id="{2DA24B91-289E-D1A0-BB2E-57B1A10E0909}"/>
              </a:ext>
            </a:extLst>
          </p:cNvPr>
          <p:cNvSpPr txBox="1"/>
          <p:nvPr/>
        </p:nvSpPr>
        <p:spPr>
          <a:xfrm>
            <a:off x="4962525" y="3336162"/>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نیاز خود را برطرف کنند.</a:t>
            </a:r>
            <a:endParaRPr lang="en-US" sz="2800" dirty="0">
              <a:solidFill>
                <a:srgbClr val="FFFFFF"/>
              </a:solidFill>
            </a:endParaRPr>
          </a:p>
        </p:txBody>
      </p:sp>
      <p:sp>
        <p:nvSpPr>
          <p:cNvPr id="17" name="TextBox 16">
            <a:extLst>
              <a:ext uri="{FF2B5EF4-FFF2-40B4-BE49-F238E27FC236}">
                <a16:creationId xmlns:a16="http://schemas.microsoft.com/office/drawing/2014/main" id="{9306DF93-0F53-FE1C-288C-2F06C80FF0FA}"/>
              </a:ext>
            </a:extLst>
          </p:cNvPr>
          <p:cNvSpPr txBox="1"/>
          <p:nvPr/>
        </p:nvSpPr>
        <p:spPr>
          <a:xfrm>
            <a:off x="4972464" y="5154014"/>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4.  آموزش کاربران: در هر مرحله از کار با سامانه، دستیار هوش مصنوعی می‌تواند با ارائه راهنمایی‌های جامع، به کاربران کمک کند تا به درستی از امکانات سامانه بهره‌برداری کنند.</a:t>
            </a:r>
            <a:endParaRPr lang="en-US" sz="2800" dirty="0">
              <a:solidFill>
                <a:srgbClr val="FFFFFF">
                  <a:alpha val="10000"/>
                </a:srgbClr>
              </a:solidFill>
            </a:endParaRPr>
          </a:p>
        </p:txBody>
      </p:sp>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4962526" y="-152400"/>
            <a:ext cx="7189336" cy="1695073"/>
          </a:xfrm>
          <a:prstGeom prst="rect">
            <a:avLst/>
          </a:prstGeom>
        </p:spPr>
      </p:pic>
      <p:sp>
        <p:nvSpPr>
          <p:cNvPr id="5" name="TextBox 4">
            <a:extLst>
              <a:ext uri="{FF2B5EF4-FFF2-40B4-BE49-F238E27FC236}">
                <a16:creationId xmlns:a16="http://schemas.microsoft.com/office/drawing/2014/main" id="{EF072A27-58FE-E5BC-6F71-D9397CA4D9AA}"/>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pic>
        <p:nvPicPr>
          <p:cNvPr id="8" name="Picture 7">
            <a:extLst>
              <a:ext uri="{FF2B5EF4-FFF2-40B4-BE49-F238E27FC236}">
                <a16:creationId xmlns:a16="http://schemas.microsoft.com/office/drawing/2014/main" id="{04C4273F-7522-99E8-0B08-29A430485DA2}"/>
              </a:ext>
            </a:extLst>
          </p:cNvPr>
          <p:cNvPicPr>
            <a:picLocks noChangeAspect="1"/>
          </p:cNvPicPr>
          <p:nvPr/>
        </p:nvPicPr>
        <p:blipFill>
          <a:blip r:embed="rId4"/>
          <a:stretch>
            <a:fillRect/>
          </a:stretch>
        </p:blipFill>
        <p:spPr>
          <a:xfrm>
            <a:off x="5114926" y="0"/>
            <a:ext cx="7189336" cy="1695073"/>
          </a:xfrm>
          <a:prstGeom prst="rect">
            <a:avLst/>
          </a:prstGeom>
        </p:spPr>
      </p:pic>
      <p:sp>
        <p:nvSpPr>
          <p:cNvPr id="10" name="TextBox 9">
            <a:extLst>
              <a:ext uri="{FF2B5EF4-FFF2-40B4-BE49-F238E27FC236}">
                <a16:creationId xmlns:a16="http://schemas.microsoft.com/office/drawing/2014/main" id="{49E03144-0CD8-EA00-6C43-4D1A28000800}"/>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1994104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2DA24B91-289E-D1A0-BB2E-57B1A10E0909}"/>
              </a:ext>
            </a:extLst>
          </p:cNvPr>
          <p:cNvSpPr txBox="1"/>
          <p:nvPr/>
        </p:nvSpPr>
        <p:spPr>
          <a:xfrm>
            <a:off x="4962525" y="1611148"/>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نیاز خود را برطرف کنند.</a:t>
            </a:r>
            <a:endParaRPr lang="en-US" sz="2800" dirty="0">
              <a:solidFill>
                <a:srgbClr val="FFFFFF">
                  <a:alpha val="10000"/>
                </a:srgbClr>
              </a:solidFill>
            </a:endParaRPr>
          </a:p>
        </p:txBody>
      </p:sp>
      <p:sp>
        <p:nvSpPr>
          <p:cNvPr id="17" name="TextBox 16">
            <a:extLst>
              <a:ext uri="{FF2B5EF4-FFF2-40B4-BE49-F238E27FC236}">
                <a16:creationId xmlns:a16="http://schemas.microsoft.com/office/drawing/2014/main" id="{9306DF93-0F53-FE1C-288C-2F06C80FF0FA}"/>
              </a:ext>
            </a:extLst>
          </p:cNvPr>
          <p:cNvSpPr txBox="1"/>
          <p:nvPr/>
        </p:nvSpPr>
        <p:spPr>
          <a:xfrm>
            <a:off x="4972464" y="342900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4.  آموزش کاربران: در هر مرحله از کار با سامانه، دستیار هوش مصنوعی می‌تواند با ارائه راهنمایی‌های جامع، به کاربران کمک کند تا به درستی از امکانات سامانه بهره‌برداری کنند.</a:t>
            </a:r>
            <a:endParaRPr lang="en-US" sz="2800" dirty="0">
              <a:solidFill>
                <a:srgbClr val="FFFFFF"/>
              </a:solidFill>
            </a:endParaRPr>
          </a:p>
        </p:txBody>
      </p:sp>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4962526" y="-152400"/>
            <a:ext cx="7189336" cy="1695073"/>
          </a:xfrm>
          <a:prstGeom prst="rect">
            <a:avLst/>
          </a:prstGeom>
        </p:spPr>
      </p:pic>
      <p:sp>
        <p:nvSpPr>
          <p:cNvPr id="5" name="TextBox 4">
            <a:extLst>
              <a:ext uri="{FF2B5EF4-FFF2-40B4-BE49-F238E27FC236}">
                <a16:creationId xmlns:a16="http://schemas.microsoft.com/office/drawing/2014/main" id="{EF072A27-58FE-E5BC-6F71-D9397CA4D9AA}"/>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pic>
        <p:nvPicPr>
          <p:cNvPr id="8" name="Picture 7">
            <a:extLst>
              <a:ext uri="{FF2B5EF4-FFF2-40B4-BE49-F238E27FC236}">
                <a16:creationId xmlns:a16="http://schemas.microsoft.com/office/drawing/2014/main" id="{04C4273F-7522-99E8-0B08-29A430485DA2}"/>
              </a:ext>
            </a:extLst>
          </p:cNvPr>
          <p:cNvPicPr>
            <a:picLocks noChangeAspect="1"/>
          </p:cNvPicPr>
          <p:nvPr/>
        </p:nvPicPr>
        <p:blipFill>
          <a:blip r:embed="rId4"/>
          <a:stretch>
            <a:fillRect/>
          </a:stretch>
        </p:blipFill>
        <p:spPr>
          <a:xfrm>
            <a:off x="5114926" y="0"/>
            <a:ext cx="7189336" cy="1695073"/>
          </a:xfrm>
          <a:prstGeom prst="rect">
            <a:avLst/>
          </a:prstGeom>
        </p:spPr>
      </p:pic>
      <p:sp>
        <p:nvSpPr>
          <p:cNvPr id="10" name="TextBox 9">
            <a:extLst>
              <a:ext uri="{FF2B5EF4-FFF2-40B4-BE49-F238E27FC236}">
                <a16:creationId xmlns:a16="http://schemas.microsoft.com/office/drawing/2014/main" id="{49E03144-0CD8-EA00-6C43-4D1A28000800}"/>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9" name="TextBox 8">
            <a:extLst>
              <a:ext uri="{FF2B5EF4-FFF2-40B4-BE49-F238E27FC236}">
                <a16:creationId xmlns:a16="http://schemas.microsoft.com/office/drawing/2014/main" id="{9B33A2E1-0F5B-7B37-A90D-ABB18E1597B0}"/>
              </a:ext>
            </a:extLst>
          </p:cNvPr>
          <p:cNvSpPr txBox="1"/>
          <p:nvPr/>
        </p:nvSpPr>
        <p:spPr>
          <a:xfrm>
            <a:off x="4922387" y="512791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5.  سفارشی‌سازی پاسخ‌ها: این دستیار قادر است براساس نیاز و نوع کاربر (نویسنده، سردبیر، داور، و ...) پاسخ‌ها و راهنمایی‌های سفارشی ارائه دهد.</a:t>
            </a:r>
            <a:endParaRPr lang="en-US" sz="2800" dirty="0">
              <a:solidFill>
                <a:srgbClr val="FFFFFF">
                  <a:alpha val="10000"/>
                </a:srgbClr>
              </a:solidFill>
            </a:endParaRPr>
          </a:p>
        </p:txBody>
      </p:sp>
      <p:sp>
        <p:nvSpPr>
          <p:cNvPr id="11" name="TextBox 10">
            <a:extLst>
              <a:ext uri="{FF2B5EF4-FFF2-40B4-BE49-F238E27FC236}">
                <a16:creationId xmlns:a16="http://schemas.microsoft.com/office/drawing/2014/main" id="{83FEF72C-1BB3-ECD4-381E-15FFC6B8A089}"/>
              </a:ext>
            </a:extLst>
          </p:cNvPr>
          <p:cNvSpPr txBox="1"/>
          <p:nvPr/>
        </p:nvSpPr>
        <p:spPr>
          <a:xfrm>
            <a:off x="4922387" y="6803908"/>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6.  افزایش کارایی و سرعت: با دسترسی فوری به پاسخ‌ها و راهنمایی‌های دقیق، فرآیندهای مختلف در سامانه سریع‌تر و با کارایی بیشتری انجام می‌شوند.</a:t>
            </a:r>
          </a:p>
        </p:txBody>
      </p:sp>
    </p:spTree>
    <p:extLst>
      <p:ext uri="{BB962C8B-B14F-4D97-AF65-F5344CB8AC3E}">
        <p14:creationId xmlns:p14="http://schemas.microsoft.com/office/powerpoint/2010/main" val="766189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2DA24B91-289E-D1A0-BB2E-57B1A10E0909}"/>
              </a:ext>
            </a:extLst>
          </p:cNvPr>
          <p:cNvSpPr txBox="1"/>
          <p:nvPr/>
        </p:nvSpPr>
        <p:spPr>
          <a:xfrm>
            <a:off x="4962525" y="-13335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نیاز خود را برطرف کنند.</a:t>
            </a:r>
            <a:endParaRPr lang="en-US" sz="2800" dirty="0">
              <a:solidFill>
                <a:srgbClr val="FFFFFF">
                  <a:alpha val="10000"/>
                </a:srgbClr>
              </a:solidFill>
            </a:endParaRPr>
          </a:p>
        </p:txBody>
      </p:sp>
      <p:sp>
        <p:nvSpPr>
          <p:cNvPr id="17" name="TextBox 16">
            <a:extLst>
              <a:ext uri="{FF2B5EF4-FFF2-40B4-BE49-F238E27FC236}">
                <a16:creationId xmlns:a16="http://schemas.microsoft.com/office/drawing/2014/main" id="{9306DF93-0F53-FE1C-288C-2F06C80FF0FA}"/>
              </a:ext>
            </a:extLst>
          </p:cNvPr>
          <p:cNvSpPr txBox="1"/>
          <p:nvPr/>
        </p:nvSpPr>
        <p:spPr>
          <a:xfrm>
            <a:off x="4972464" y="1684502"/>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4.  آموزش کاربران: در هر مرحله از کار با سامانه، دستیار هوش مصنوعی می‌تواند با ارائه راهنمایی‌های جامع، به کاربران کمک کند تا به درستی از امکانات سامانه بهره‌برداری کنند.</a:t>
            </a:r>
            <a:endParaRPr lang="en-US" sz="2800" dirty="0">
              <a:solidFill>
                <a:srgbClr val="FFFFFF">
                  <a:alpha val="10000"/>
                </a:srgbClr>
              </a:solidFill>
            </a:endParaRPr>
          </a:p>
        </p:txBody>
      </p:sp>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4962526" y="-152400"/>
            <a:ext cx="7189336" cy="1695073"/>
          </a:xfrm>
          <a:prstGeom prst="rect">
            <a:avLst/>
          </a:prstGeom>
        </p:spPr>
      </p:pic>
      <p:sp>
        <p:nvSpPr>
          <p:cNvPr id="5" name="TextBox 4">
            <a:extLst>
              <a:ext uri="{FF2B5EF4-FFF2-40B4-BE49-F238E27FC236}">
                <a16:creationId xmlns:a16="http://schemas.microsoft.com/office/drawing/2014/main" id="{EF072A27-58FE-E5BC-6F71-D9397CA4D9AA}"/>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pic>
        <p:nvPicPr>
          <p:cNvPr id="8" name="Picture 7">
            <a:extLst>
              <a:ext uri="{FF2B5EF4-FFF2-40B4-BE49-F238E27FC236}">
                <a16:creationId xmlns:a16="http://schemas.microsoft.com/office/drawing/2014/main" id="{04C4273F-7522-99E8-0B08-29A430485DA2}"/>
              </a:ext>
            </a:extLst>
          </p:cNvPr>
          <p:cNvPicPr>
            <a:picLocks noChangeAspect="1"/>
          </p:cNvPicPr>
          <p:nvPr/>
        </p:nvPicPr>
        <p:blipFill>
          <a:blip r:embed="rId4"/>
          <a:stretch>
            <a:fillRect/>
          </a:stretch>
        </p:blipFill>
        <p:spPr>
          <a:xfrm>
            <a:off x="5114926" y="0"/>
            <a:ext cx="7189336" cy="1695073"/>
          </a:xfrm>
          <a:prstGeom prst="rect">
            <a:avLst/>
          </a:prstGeom>
        </p:spPr>
      </p:pic>
      <p:sp>
        <p:nvSpPr>
          <p:cNvPr id="10" name="TextBox 9">
            <a:extLst>
              <a:ext uri="{FF2B5EF4-FFF2-40B4-BE49-F238E27FC236}">
                <a16:creationId xmlns:a16="http://schemas.microsoft.com/office/drawing/2014/main" id="{49E03144-0CD8-EA00-6C43-4D1A28000800}"/>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9" name="TextBox 8">
            <a:extLst>
              <a:ext uri="{FF2B5EF4-FFF2-40B4-BE49-F238E27FC236}">
                <a16:creationId xmlns:a16="http://schemas.microsoft.com/office/drawing/2014/main" id="{9B33A2E1-0F5B-7B37-A90D-ABB18E1597B0}"/>
              </a:ext>
            </a:extLst>
          </p:cNvPr>
          <p:cNvSpPr txBox="1"/>
          <p:nvPr/>
        </p:nvSpPr>
        <p:spPr>
          <a:xfrm>
            <a:off x="4922387" y="3383412"/>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5.  سفارشی‌سازی پاسخ‌ها: این دستیار قادر است براساس نیاز و نوع کاربر (نویسنده، سردبیر، داور، و ...) پاسخ‌ها و راهنمایی‌های سفارشی ارائه دهد.</a:t>
            </a:r>
            <a:endParaRPr lang="en-US" sz="2800" dirty="0">
              <a:solidFill>
                <a:srgbClr val="FFFFFF"/>
              </a:solidFill>
            </a:endParaRPr>
          </a:p>
        </p:txBody>
      </p:sp>
      <p:sp>
        <p:nvSpPr>
          <p:cNvPr id="2" name="TextBox 1">
            <a:extLst>
              <a:ext uri="{FF2B5EF4-FFF2-40B4-BE49-F238E27FC236}">
                <a16:creationId xmlns:a16="http://schemas.microsoft.com/office/drawing/2014/main" id="{2D6B86CD-1F5A-D2AB-8CF3-FE663411EE44}"/>
              </a:ext>
            </a:extLst>
          </p:cNvPr>
          <p:cNvSpPr txBox="1"/>
          <p:nvPr/>
        </p:nvSpPr>
        <p:spPr>
          <a:xfrm>
            <a:off x="4922387" y="505941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6.  افزایش کارایی و سرعت: با دسترسی فوری به پاسخ‌ها و راهنمایی‌های دقیق، فرآیندهای مختلف در سامانه سریع‌تر و با کارایی بیشتری انجام می‌شوند.</a:t>
            </a:r>
          </a:p>
        </p:txBody>
      </p:sp>
    </p:spTree>
    <p:extLst>
      <p:ext uri="{BB962C8B-B14F-4D97-AF65-F5344CB8AC3E}">
        <p14:creationId xmlns:p14="http://schemas.microsoft.com/office/powerpoint/2010/main" val="2223084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4" name="TextBox 3">
            <a:extLst>
              <a:ext uri="{FF2B5EF4-FFF2-40B4-BE49-F238E27FC236}">
                <a16:creationId xmlns:a16="http://schemas.microsoft.com/office/drawing/2014/main" id="{35CAEF65-3474-60A5-44A7-31B3A65B7674}"/>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01DCFDD1-BC3A-77A8-23DE-5C17CD91684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E45F6B0-3129-C171-A3E1-B576FACDC2BA}"/>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C44F65A0-F660-2503-039B-EF058244C7B5}"/>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33B97F3C-5ED2-1639-23EF-8D4DBF4B8FA4}"/>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A8E93C49-CAF0-F0DC-C2CD-207CF01C255C}"/>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BE411E7F-EA8B-0C22-E011-5560485CF43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3D9D832A-81A4-945B-63A8-75CB2B2B97C3}"/>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949CEA7-F3A0-ED4D-BD0A-637B9A4DDCCA}"/>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573FAD7C-9968-C5C3-9C5A-8EF0379C14C6}"/>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FE03807E-0F9D-E0B1-2DE5-FCA5830DE1CC}"/>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D45F447-5561-11D9-BD31-CA0517ED10E2}"/>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3" name="TextBox 42">
            <a:extLst>
              <a:ext uri="{FF2B5EF4-FFF2-40B4-BE49-F238E27FC236}">
                <a16:creationId xmlns:a16="http://schemas.microsoft.com/office/drawing/2014/main" id="{BC9EC662-B55C-D18F-27B2-CD18FEB20B14}"/>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3523561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2DA24B91-289E-D1A0-BB2E-57B1A10E0909}"/>
              </a:ext>
            </a:extLst>
          </p:cNvPr>
          <p:cNvSpPr txBox="1"/>
          <p:nvPr/>
        </p:nvSpPr>
        <p:spPr>
          <a:xfrm>
            <a:off x="4962525" y="-13335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نیاز خود را برطرف کنند.</a:t>
            </a:r>
            <a:endParaRPr lang="en-US" sz="2800" dirty="0">
              <a:solidFill>
                <a:srgbClr val="FFFFFF">
                  <a:alpha val="10000"/>
                </a:srgbClr>
              </a:solidFill>
            </a:endParaRPr>
          </a:p>
        </p:txBody>
      </p:sp>
      <p:sp>
        <p:nvSpPr>
          <p:cNvPr id="17" name="TextBox 16">
            <a:extLst>
              <a:ext uri="{FF2B5EF4-FFF2-40B4-BE49-F238E27FC236}">
                <a16:creationId xmlns:a16="http://schemas.microsoft.com/office/drawing/2014/main" id="{9306DF93-0F53-FE1C-288C-2F06C80FF0FA}"/>
              </a:ext>
            </a:extLst>
          </p:cNvPr>
          <p:cNvSpPr txBox="1"/>
          <p:nvPr/>
        </p:nvSpPr>
        <p:spPr>
          <a:xfrm>
            <a:off x="4972464" y="190189"/>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4.  آموزش کاربران: در هر مرحله از کار با سامانه، دستیار هوش مصنوعی می‌تواند با ارائه راهنمایی‌های جامع، به کاربران کمک کند تا به درستی از امکانات سامانه بهره‌برداری کنند.</a:t>
            </a:r>
            <a:endParaRPr lang="en-US" sz="2800" dirty="0">
              <a:solidFill>
                <a:srgbClr val="FFFFFF">
                  <a:alpha val="10000"/>
                </a:srgbClr>
              </a:solidFill>
            </a:endParaRPr>
          </a:p>
        </p:txBody>
      </p:sp>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4962526" y="-152400"/>
            <a:ext cx="7189336" cy="1695073"/>
          </a:xfrm>
          <a:prstGeom prst="rect">
            <a:avLst/>
          </a:prstGeom>
        </p:spPr>
      </p:pic>
      <p:sp>
        <p:nvSpPr>
          <p:cNvPr id="5" name="TextBox 4">
            <a:extLst>
              <a:ext uri="{FF2B5EF4-FFF2-40B4-BE49-F238E27FC236}">
                <a16:creationId xmlns:a16="http://schemas.microsoft.com/office/drawing/2014/main" id="{EF072A27-58FE-E5BC-6F71-D9397CA4D9AA}"/>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9" name="TextBox 8">
            <a:extLst>
              <a:ext uri="{FF2B5EF4-FFF2-40B4-BE49-F238E27FC236}">
                <a16:creationId xmlns:a16="http://schemas.microsoft.com/office/drawing/2014/main" id="{9B33A2E1-0F5B-7B37-A90D-ABB18E1597B0}"/>
              </a:ext>
            </a:extLst>
          </p:cNvPr>
          <p:cNvSpPr txBox="1"/>
          <p:nvPr/>
        </p:nvSpPr>
        <p:spPr>
          <a:xfrm>
            <a:off x="4922387" y="1889099"/>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5.  سفارشی‌سازی پاسخ‌ها: این دستیار قادر است براساس نیاز و نوع کاربر (نویسنده، سردبیر، داور، و ...) پاسخ‌ها و راهنمایی‌های سفارشی ارائه دهد.</a:t>
            </a:r>
            <a:endParaRPr lang="en-US" sz="2800" dirty="0">
              <a:solidFill>
                <a:srgbClr val="FFFFFF">
                  <a:alpha val="10000"/>
                </a:srgbClr>
              </a:solidFill>
            </a:endParaRPr>
          </a:p>
        </p:txBody>
      </p:sp>
      <p:sp>
        <p:nvSpPr>
          <p:cNvPr id="2" name="TextBox 1">
            <a:extLst>
              <a:ext uri="{FF2B5EF4-FFF2-40B4-BE49-F238E27FC236}">
                <a16:creationId xmlns:a16="http://schemas.microsoft.com/office/drawing/2014/main" id="{2D6B86CD-1F5A-D2AB-8CF3-FE663411EE44}"/>
              </a:ext>
            </a:extLst>
          </p:cNvPr>
          <p:cNvSpPr txBox="1"/>
          <p:nvPr/>
        </p:nvSpPr>
        <p:spPr>
          <a:xfrm>
            <a:off x="4922387" y="3565097"/>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6.  افزایش کارایی و سرعت: با دسترسی فوری به پاسخ‌ها و راهنمایی‌های دقیق، فرآیندهای مختلف در سامانه سریع‌تر و با کارایی بیشتری انجام می‌شوند.</a:t>
            </a:r>
          </a:p>
        </p:txBody>
      </p:sp>
      <p:sp>
        <p:nvSpPr>
          <p:cNvPr id="15" name="TextBox 14">
            <a:extLst>
              <a:ext uri="{FF2B5EF4-FFF2-40B4-BE49-F238E27FC236}">
                <a16:creationId xmlns:a16="http://schemas.microsoft.com/office/drawing/2014/main" id="{0A0F11CF-4134-564E-50CE-94FBE43E20CE}"/>
              </a:ext>
            </a:extLst>
          </p:cNvPr>
          <p:cNvSpPr txBox="1"/>
          <p:nvPr/>
        </p:nvSpPr>
        <p:spPr>
          <a:xfrm>
            <a:off x="4959354" y="7149003"/>
            <a:ext cx="7056892" cy="2246769"/>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دستیار هوش مصنوعی کیمن‌وب بهبود دهنده تجربه کاربری و کاهش دهنده نیاز به پشتیبانی انسانی است و به تمامی کاربران کمک می‌کند تا بدون نیاز به تماس با تیم پشتیبانی، سوالات خود را حل کنند و به اطلاعات مورد نیاز خود دسترسی پیدا کنند.</a:t>
            </a:r>
          </a:p>
        </p:txBody>
      </p:sp>
      <p:pic>
        <p:nvPicPr>
          <p:cNvPr id="8" name="Picture 7">
            <a:extLst>
              <a:ext uri="{FF2B5EF4-FFF2-40B4-BE49-F238E27FC236}">
                <a16:creationId xmlns:a16="http://schemas.microsoft.com/office/drawing/2014/main" id="{04C4273F-7522-99E8-0B08-29A430485DA2}"/>
              </a:ext>
            </a:extLst>
          </p:cNvPr>
          <p:cNvPicPr>
            <a:picLocks noChangeAspect="1"/>
          </p:cNvPicPr>
          <p:nvPr/>
        </p:nvPicPr>
        <p:blipFill>
          <a:blip r:embed="rId4"/>
          <a:stretch>
            <a:fillRect/>
          </a:stretch>
        </p:blipFill>
        <p:spPr>
          <a:xfrm>
            <a:off x="5114926" y="0"/>
            <a:ext cx="7189336" cy="1695073"/>
          </a:xfrm>
          <a:prstGeom prst="rect">
            <a:avLst/>
          </a:prstGeom>
        </p:spPr>
      </p:pic>
      <p:sp>
        <p:nvSpPr>
          <p:cNvPr id="10" name="TextBox 9">
            <a:extLst>
              <a:ext uri="{FF2B5EF4-FFF2-40B4-BE49-F238E27FC236}">
                <a16:creationId xmlns:a16="http://schemas.microsoft.com/office/drawing/2014/main" id="{49E03144-0CD8-EA00-6C43-4D1A28000800}"/>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3667289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2DA24B91-289E-D1A0-BB2E-57B1A10E0909}"/>
              </a:ext>
            </a:extLst>
          </p:cNvPr>
          <p:cNvSpPr txBox="1"/>
          <p:nvPr/>
        </p:nvSpPr>
        <p:spPr>
          <a:xfrm>
            <a:off x="4962525" y="-133350"/>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3.  پشتیبانی 24/7: این دستیار هوشمند به صورت 24 ساعته و هفت روز هفته در دسترس است و کاربران می‌توانند در هر زمان نیاز خود را برطرف کنند.</a:t>
            </a:r>
            <a:endParaRPr lang="en-US" sz="2800" dirty="0">
              <a:solidFill>
                <a:srgbClr val="FFFFFF">
                  <a:alpha val="10000"/>
                </a:srgbClr>
              </a:solidFill>
            </a:endParaRPr>
          </a:p>
        </p:txBody>
      </p:sp>
      <p:sp>
        <p:nvSpPr>
          <p:cNvPr id="17" name="TextBox 16">
            <a:extLst>
              <a:ext uri="{FF2B5EF4-FFF2-40B4-BE49-F238E27FC236}">
                <a16:creationId xmlns:a16="http://schemas.microsoft.com/office/drawing/2014/main" id="{9306DF93-0F53-FE1C-288C-2F06C80FF0FA}"/>
              </a:ext>
            </a:extLst>
          </p:cNvPr>
          <p:cNvSpPr txBox="1"/>
          <p:nvPr/>
        </p:nvSpPr>
        <p:spPr>
          <a:xfrm>
            <a:off x="4972464" y="190189"/>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4.  آموزش کاربران: در هر مرحله از کار با سامانه، دستیار هوش مصنوعی می‌تواند با ارائه راهنمایی‌های جامع، به کاربران کمک کند تا به درستی از امکانات سامانه بهره‌برداری کنند.</a:t>
            </a:r>
            <a:endParaRPr lang="en-US" sz="2800" dirty="0">
              <a:solidFill>
                <a:srgbClr val="FFFFFF">
                  <a:alpha val="10000"/>
                </a:srgbClr>
              </a:solidFill>
            </a:endParaRPr>
          </a:p>
        </p:txBody>
      </p:sp>
      <p:pic>
        <p:nvPicPr>
          <p:cNvPr id="7" name="Picture 6">
            <a:extLst>
              <a:ext uri="{FF2B5EF4-FFF2-40B4-BE49-F238E27FC236}">
                <a16:creationId xmlns:a16="http://schemas.microsoft.com/office/drawing/2014/main" id="{977058E6-68AE-AB1D-CFE8-472C2F354655}"/>
              </a:ext>
            </a:extLst>
          </p:cNvPr>
          <p:cNvPicPr>
            <a:picLocks noChangeAspect="1"/>
          </p:cNvPicPr>
          <p:nvPr/>
        </p:nvPicPr>
        <p:blipFill>
          <a:blip r:embed="rId4"/>
          <a:stretch>
            <a:fillRect/>
          </a:stretch>
        </p:blipFill>
        <p:spPr>
          <a:xfrm>
            <a:off x="4962526" y="-152400"/>
            <a:ext cx="7189336" cy="1695073"/>
          </a:xfrm>
          <a:prstGeom prst="rect">
            <a:avLst/>
          </a:prstGeom>
        </p:spPr>
      </p:pic>
      <p:sp>
        <p:nvSpPr>
          <p:cNvPr id="9" name="TextBox 8">
            <a:extLst>
              <a:ext uri="{FF2B5EF4-FFF2-40B4-BE49-F238E27FC236}">
                <a16:creationId xmlns:a16="http://schemas.microsoft.com/office/drawing/2014/main" id="{9B33A2E1-0F5B-7B37-A90D-ABB18E1597B0}"/>
              </a:ext>
            </a:extLst>
          </p:cNvPr>
          <p:cNvSpPr txBox="1"/>
          <p:nvPr/>
        </p:nvSpPr>
        <p:spPr>
          <a:xfrm>
            <a:off x="4922387" y="-3439854"/>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alpha val="10000"/>
                  </a:srgbClr>
                </a:solidFill>
                <a:effectLst/>
                <a:uLnTx/>
                <a:uFillTx/>
                <a:latin typeface="Times New Roman" panose="02020603050405020304" pitchFamily="18" charset="0"/>
                <a:ea typeface="B Nazanin" panose="00000400000000000000" pitchFamily="2" charset="-78"/>
                <a:cs typeface="B Nazanin" panose="00000400000000000000" pitchFamily="2" charset="-78"/>
              </a:rPr>
              <a:t>5.  سفارشی‌سازی پاسخ‌ها: این دستیار قادر است براساس نیاز و نوع کاربر (نویسنده، سردبیر، داور، و ...) پاسخ‌ها و راهنمایی‌های سفارشی ارائه دهد.</a:t>
            </a:r>
            <a:endParaRPr lang="en-US" sz="2800" dirty="0">
              <a:solidFill>
                <a:srgbClr val="FFFFFF">
                  <a:alpha val="10000"/>
                </a:srgbClr>
              </a:solidFill>
            </a:endParaRPr>
          </a:p>
        </p:txBody>
      </p:sp>
      <p:sp>
        <p:nvSpPr>
          <p:cNvPr id="2" name="TextBox 1">
            <a:extLst>
              <a:ext uri="{FF2B5EF4-FFF2-40B4-BE49-F238E27FC236}">
                <a16:creationId xmlns:a16="http://schemas.microsoft.com/office/drawing/2014/main" id="{2D6B86CD-1F5A-D2AB-8CF3-FE663411EE44}"/>
              </a:ext>
            </a:extLst>
          </p:cNvPr>
          <p:cNvSpPr txBox="1"/>
          <p:nvPr/>
        </p:nvSpPr>
        <p:spPr>
          <a:xfrm>
            <a:off x="4922387" y="-693918"/>
            <a:ext cx="7056892" cy="1384995"/>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6.  افزایش کارایی و سرعت: با دسترسی فوری به پاسخ‌ها و راهنمایی‌های دقیق، فرآیندهای مختلف در سامانه سریع‌تر و با کارایی بیشتری انجام می‌شوند.</a:t>
            </a:r>
          </a:p>
        </p:txBody>
      </p:sp>
      <p:sp>
        <p:nvSpPr>
          <p:cNvPr id="4" name="TextBox 3">
            <a:extLst>
              <a:ext uri="{FF2B5EF4-FFF2-40B4-BE49-F238E27FC236}">
                <a16:creationId xmlns:a16="http://schemas.microsoft.com/office/drawing/2014/main" id="{C47A79EF-3EED-C3CD-1C95-4C4B1B9F6C54}"/>
              </a:ext>
            </a:extLst>
          </p:cNvPr>
          <p:cNvSpPr txBox="1"/>
          <p:nvPr/>
        </p:nvSpPr>
        <p:spPr>
          <a:xfrm>
            <a:off x="4959354" y="2506658"/>
            <a:ext cx="7056892" cy="2246769"/>
          </a:xfrm>
          <a:prstGeom prst="rect">
            <a:avLst/>
          </a:prstGeom>
          <a:noFill/>
        </p:spPr>
        <p:txBody>
          <a:bodyPr wrap="square">
            <a:spAutoFit/>
          </a:bodyPr>
          <a:lstStyle/>
          <a:p>
            <a:pPr algn="just" rtl="1"/>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دستیار هوش مصنوعی کیمن‌وب بهبود دهنده تجربه کاربری و کاهش دهنده نیاز به پشتیبانی انسانی است و به تمامی کاربران کمک می‌کند تا بدون نیاز به تماس با تیم پشتیبانی، سوالات خود را حل کنند و به اطلاعات مورد نیاز خود دسترسی پیدا کنند.</a:t>
            </a:r>
          </a:p>
        </p:txBody>
      </p:sp>
      <p:pic>
        <p:nvPicPr>
          <p:cNvPr id="11" name="Picture 10">
            <a:extLst>
              <a:ext uri="{FF2B5EF4-FFF2-40B4-BE49-F238E27FC236}">
                <a16:creationId xmlns:a16="http://schemas.microsoft.com/office/drawing/2014/main" id="{6788878C-74AA-63FF-7590-45432F706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4965" y="-3222030"/>
            <a:ext cx="12192000" cy="6858000"/>
          </a:xfrm>
          <a:prstGeom prst="rect">
            <a:avLst/>
          </a:prstGeom>
        </p:spPr>
      </p:pic>
      <p:pic>
        <p:nvPicPr>
          <p:cNvPr id="13" name="Picture 12">
            <a:extLst>
              <a:ext uri="{FF2B5EF4-FFF2-40B4-BE49-F238E27FC236}">
                <a16:creationId xmlns:a16="http://schemas.microsoft.com/office/drawing/2014/main" id="{C80A1970-5DE2-6B37-0DB9-DF0A09068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928" y="-4339487"/>
            <a:ext cx="12192000" cy="6858000"/>
          </a:xfrm>
          <a:prstGeom prst="rect">
            <a:avLst/>
          </a:prstGeom>
        </p:spPr>
      </p:pic>
      <p:sp>
        <p:nvSpPr>
          <p:cNvPr id="14" name="TextBox 13">
            <a:extLst>
              <a:ext uri="{FF2B5EF4-FFF2-40B4-BE49-F238E27FC236}">
                <a16:creationId xmlns:a16="http://schemas.microsoft.com/office/drawing/2014/main" id="{5F688315-1C7F-7D91-6852-24998663C4B6}"/>
              </a:ext>
            </a:extLst>
          </p:cNvPr>
          <p:cNvSpPr txBox="1"/>
          <p:nvPr/>
        </p:nvSpPr>
        <p:spPr>
          <a:xfrm>
            <a:off x="3695700" y="10131639"/>
            <a:ext cx="4557484" cy="123495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lang="fa-IR" sz="5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تشکر از توجه شما.</a:t>
            </a:r>
            <a:endParaRPr kumimoji="0" lang="en-US" sz="5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pic>
        <p:nvPicPr>
          <p:cNvPr id="15" name="Picture 14">
            <a:extLst>
              <a:ext uri="{FF2B5EF4-FFF2-40B4-BE49-F238E27FC236}">
                <a16:creationId xmlns:a16="http://schemas.microsoft.com/office/drawing/2014/main" id="{33AAFE65-F381-14C0-9F57-0FDD6271EE1B}"/>
              </a:ext>
            </a:extLst>
          </p:cNvPr>
          <p:cNvPicPr>
            <a:picLocks noChangeAspect="1"/>
          </p:cNvPicPr>
          <p:nvPr/>
        </p:nvPicPr>
        <p:blipFill>
          <a:blip r:embed="rId4"/>
          <a:stretch>
            <a:fillRect/>
          </a:stretch>
        </p:blipFill>
        <p:spPr>
          <a:xfrm>
            <a:off x="4543853" y="0"/>
            <a:ext cx="7760409" cy="1695073"/>
          </a:xfrm>
          <a:prstGeom prst="rect">
            <a:avLst/>
          </a:prstGeom>
        </p:spPr>
      </p:pic>
      <p:sp>
        <p:nvSpPr>
          <p:cNvPr id="18" name="TextBox 17">
            <a:extLst>
              <a:ext uri="{FF2B5EF4-FFF2-40B4-BE49-F238E27FC236}">
                <a16:creationId xmlns:a16="http://schemas.microsoft.com/office/drawing/2014/main" id="{40F168EE-3652-B67D-6180-88A879608F5C}"/>
              </a:ext>
            </a:extLst>
          </p:cNvPr>
          <p:cNvSpPr txBox="1"/>
          <p:nvPr/>
        </p:nvSpPr>
        <p:spPr>
          <a:xfrm>
            <a:off x="429056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960812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B39AA7-E741-4BF0-9F79-A9C8E2983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3" y="-121253"/>
            <a:ext cx="12192000" cy="6858000"/>
          </a:xfrm>
          <a:prstGeom prst="rect">
            <a:avLst/>
          </a:prstGeom>
        </p:spPr>
      </p:pic>
      <p:pic>
        <p:nvPicPr>
          <p:cNvPr id="9" name="Picture 8">
            <a:extLst>
              <a:ext uri="{FF2B5EF4-FFF2-40B4-BE49-F238E27FC236}">
                <a16:creationId xmlns:a16="http://schemas.microsoft.com/office/drawing/2014/main" id="{BB9BECE5-AD71-4F73-840F-B56A4F8AC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260BD06F-F1CE-4A20-B94A-F35351E8030B}"/>
              </a:ext>
            </a:extLst>
          </p:cNvPr>
          <p:cNvSpPr txBox="1"/>
          <p:nvPr/>
        </p:nvSpPr>
        <p:spPr>
          <a:xfrm>
            <a:off x="3695700" y="2553694"/>
            <a:ext cx="4557484" cy="123495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lang="fa-IR" sz="5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تشکر از توجه شما.</a:t>
            </a:r>
            <a:endParaRPr kumimoji="0" lang="en-US" sz="5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C9265EED-B6C8-4B50-B626-3AD0CE1BBF87}"/>
              </a:ext>
            </a:extLst>
          </p:cNvPr>
          <p:cNvSpPr txBox="1"/>
          <p:nvPr/>
        </p:nvSpPr>
        <p:spPr>
          <a:xfrm>
            <a:off x="13131800" y="1799642"/>
            <a:ext cx="7688717" cy="1508105"/>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KMANPUB</a:t>
            </a:r>
            <a:r>
              <a:rPr kumimoji="0" lang="fa-IR" sz="32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همچنین عضو مجموعه </a:t>
            </a:r>
            <a:r>
              <a:rPr kumimoji="0" lang="en-US" sz="28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Crossref</a:t>
            </a:r>
            <a:r>
              <a:rPr kumimoji="0" lang="fa-IR" sz="32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است که از مزایای آن می‌توان به موارد زیر اشاره نمود:</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54D9CDF7-321B-4FF7-B6E4-EDF145242700}"/>
              </a:ext>
            </a:extLst>
          </p:cNvPr>
          <p:cNvSpPr txBox="1"/>
          <p:nvPr/>
        </p:nvSpPr>
        <p:spPr>
          <a:xfrm>
            <a:off x="17729199" y="3429000"/>
            <a:ext cx="3091317"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ثبت مستقیم </a:t>
            </a:r>
            <a:r>
              <a:rPr kumimoji="0" lang="en-US"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doi</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8B6A86D4-0FC1-4EDA-BFFE-F96732699BE3}"/>
              </a:ext>
            </a:extLst>
          </p:cNvPr>
          <p:cNvSpPr txBox="1"/>
          <p:nvPr/>
        </p:nvSpPr>
        <p:spPr>
          <a:xfrm>
            <a:off x="17729199" y="3932861"/>
            <a:ext cx="3091317"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سرعت بالاتر در نمایه شدن</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DAA218C8-C634-4CBE-B7AC-A151F8532E23}"/>
              </a:ext>
            </a:extLst>
          </p:cNvPr>
          <p:cNvSpPr txBox="1"/>
          <p:nvPr/>
        </p:nvSpPr>
        <p:spPr>
          <a:xfrm>
            <a:off x="13347700" y="4458195"/>
            <a:ext cx="7472815"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نمایه شدن مقالات به طور اتوماتیک در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پایگاه‌هایی</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همچون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ریسرچ</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گیت</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CCB94734-2556-4F42-B672-6080AC1C511D}"/>
              </a:ext>
            </a:extLst>
          </p:cNvPr>
          <p:cNvSpPr txBox="1"/>
          <p:nvPr/>
        </p:nvSpPr>
        <p:spPr>
          <a:xfrm>
            <a:off x="12192000" y="5036886"/>
            <a:ext cx="8628515"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ثبت در</a:t>
            </a:r>
            <a:r>
              <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cited-by</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که به افزایش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ارجاع‌دهی</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به مجله و دیده شدن مقالات کمک می‌کند.</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pic>
        <p:nvPicPr>
          <p:cNvPr id="7" name="Picture 6">
            <a:extLst>
              <a:ext uri="{FF2B5EF4-FFF2-40B4-BE49-F238E27FC236}">
                <a16:creationId xmlns:a16="http://schemas.microsoft.com/office/drawing/2014/main" id="{13980EE7-F466-4B03-BE3E-848B1118DD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96300" y="8953500"/>
            <a:ext cx="12191999" cy="6858000"/>
          </a:xfrm>
          <a:prstGeom prst="rect">
            <a:avLst/>
          </a:prstGeom>
        </p:spPr>
      </p:pic>
    </p:spTree>
    <p:extLst>
      <p:ext uri="{BB962C8B-B14F-4D97-AF65-F5344CB8AC3E}">
        <p14:creationId xmlns:p14="http://schemas.microsoft.com/office/powerpoint/2010/main" val="3728832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8" name="TextBox 17">
            <a:extLst>
              <a:ext uri="{FF2B5EF4-FFF2-40B4-BE49-F238E27FC236}">
                <a16:creationId xmlns:a16="http://schemas.microsoft.com/office/drawing/2014/main" id="{4F0E3DA5-8CB3-4A57-88BD-C799BC2BFD02}"/>
              </a:ext>
            </a:extLst>
          </p:cNvPr>
          <p:cNvSpPr txBox="1"/>
          <p:nvPr/>
        </p:nvSpPr>
        <p:spPr>
          <a:xfrm>
            <a:off x="127000" y="1615341"/>
            <a:ext cx="7082176" cy="2623795"/>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تمامی مراحل انتشار مقاله از جمله ارسال، داوری، ویرایش، پذیرش، و انتشار را به صورت یکپارچه مدیریت می‌کند. این سیستم امکان نظارت و مدیریت بر همه فرآیندهای مربوط به ارسال مقاله تا زمان انتشار نهایی را فراهم می‌نماید.</a:t>
            </a:r>
            <a:endParaRPr lang="fa-IR" sz="2800"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0E66FBA2-6E58-2D90-065D-33A9E84CFDD1}"/>
              </a:ext>
            </a:extLst>
          </p:cNvPr>
          <p:cNvSpPr txBox="1"/>
          <p:nvPr/>
        </p:nvSpPr>
        <p:spPr>
          <a:xfrm>
            <a:off x="6766109"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FDF74A4B-B1C7-FD50-8689-57B236E453A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9E836EB-B6B4-9831-83ED-48272534323E}"/>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4443F044-E5DE-F3AB-DAC9-0F5B5DC72B15}"/>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89603B67-BEB1-6138-D853-3C50F01FD8E0}"/>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156B4242-007F-D061-4AA8-FED3D710189A}"/>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5120AE8D-E3BF-4A94-B84A-556BF6C823EC}"/>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A7384BBB-E738-02CF-8048-10567B4941C9}"/>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DE39C66E-EECF-F2D7-23F8-64F487597A3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8C4A056B-90D0-41AE-071F-6482468619B6}"/>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BF9EE273-0ED0-3C0C-E2FC-6AD49F3D336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314A729-2F5C-7A9A-1094-9A15D371CD59}"/>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42B2CF9A-3927-7654-E4EB-A93C8094331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872861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270126"/>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امکانات ویژه‌ای برای نشریات دسترسی آزاد ارائه می‌دهد به طوری که تمامی کاربران به محتوای علمی دسترسی داشته باشند و بتوانند به صورت رایگان از آن استفاده کنند. از جمله این امکانات، فراهم آوردن امکان اتصال به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OAI-PMH</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امکان داوری پس از انتشار و ... می‌باشد.</a:t>
            </a:r>
          </a:p>
        </p:txBody>
      </p:sp>
      <p:sp>
        <p:nvSpPr>
          <p:cNvPr id="2" name="TextBox 1">
            <a:extLst>
              <a:ext uri="{FF2B5EF4-FFF2-40B4-BE49-F238E27FC236}">
                <a16:creationId xmlns:a16="http://schemas.microsoft.com/office/drawing/2014/main" id="{A4FA82A3-92B8-AC84-EEE3-707C1181EC4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2660B33F-2262-5E1F-425D-1CE11BF2AC18}"/>
              </a:ext>
            </a:extLst>
          </p:cNvPr>
          <p:cNvSpPr txBox="1"/>
          <p:nvPr/>
        </p:nvSpPr>
        <p:spPr>
          <a:xfrm>
            <a:off x="6083993"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45BE0614-2852-01E2-C1B9-5E3C736E1D5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B81560C-F6C9-124F-20CD-F8E9317E8B88}"/>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81C6CC8-F426-0C64-C56B-51D9AC856F39}"/>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DEE1AFC5-7CDD-EB11-0F68-16F912B94E8F}"/>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DEA998A7-6AA5-E2D6-7608-7A4147C0678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147EA9E9-DDB3-DECC-B1E4-02973605E33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5C4504DE-F058-C97C-3099-B3352A21FF48}"/>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21A59143-7E59-3F4D-7937-2C5219CCD007}"/>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2603BDF0-8C18-5709-2F56-10CDC50BCB8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0123F7E4-0F31-E72C-325E-219B5A1FD6FA}"/>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F4DF942C-DFD8-7A42-72B2-020F55412EBD}"/>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3486198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816156"/>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یکی از نقاط قوت این سامانه قابلیت پشتیبانی از چندین زبان است. این پلتفرم از رابط کاربری چند زبانه بهره می‌برد و می‌تواند مقالات را در زبان‌های مختلف پشتیبانی کند. همچنین امکان ارائه نسخه‌های چند زبانه از مقالات نیز فراهم است که علاوه بر زبان فارسی و انگلیسی از بیش از 50 زبان دیگر نیز پشتیبانی می‌کند.</a:t>
            </a:r>
          </a:p>
        </p:txBody>
      </p:sp>
      <p:sp>
        <p:nvSpPr>
          <p:cNvPr id="2" name="TextBox 1">
            <a:extLst>
              <a:ext uri="{FF2B5EF4-FFF2-40B4-BE49-F238E27FC236}">
                <a16:creationId xmlns:a16="http://schemas.microsoft.com/office/drawing/2014/main" id="{B1271BFE-68F0-4D16-B30A-B3BA2F3794DF}"/>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EA9DB272-78EA-60EA-B86E-270076E3C73F}"/>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F90F6DCB-A78F-87E8-8813-83E032E15DD8}"/>
              </a:ext>
            </a:extLst>
          </p:cNvPr>
          <p:cNvSpPr txBox="1"/>
          <p:nvPr/>
        </p:nvSpPr>
        <p:spPr>
          <a:xfrm>
            <a:off x="560529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0B373FBE-7FA5-C313-2546-7372EF778FA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C49EC10-EEAD-6FF6-D667-6EF3E310DBD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0DF15186-6DC4-77AB-116F-A6481D49436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EE1E3962-459E-099C-9D52-19ADB56EAC4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0BAE9883-81E9-3A8C-DD99-9AB14EB8508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2579F207-007F-C084-9E8A-288BD9966A5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EC81E5B9-A5D8-25CD-F6EE-8186D15D5BE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1878C55F-EEA7-465D-0B6C-34A594F12A78}"/>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8C7FDF76-D056-6F6A-FBCB-F46A5163669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955289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816156"/>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سیستم‌های داوری دوسویه یا چندسویه پشتیبانی می‌کند. این سیستم امکان پیاده‌سازی داوری ناشناس را فراهم می‌کند، به طوری که نویسندگان و داوران از هویت یکدیگر مطلع نباشند. همچنین این سامانه از امکان داوری باز یا اوپن ریویو بهره‌مند است که به طور ویژه مورد توجه ناشران پیشروی بین‌المللی قرار گرفته است.</a:t>
            </a:r>
          </a:p>
        </p:txBody>
      </p:sp>
      <p:sp>
        <p:nvSpPr>
          <p:cNvPr id="2" name="TextBox 1">
            <a:extLst>
              <a:ext uri="{FF2B5EF4-FFF2-40B4-BE49-F238E27FC236}">
                <a16:creationId xmlns:a16="http://schemas.microsoft.com/office/drawing/2014/main" id="{A96763FF-FC54-EE26-E0B0-FFEC4FABA96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FF919BA7-B653-3512-F3AA-E4E80503294D}"/>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2CD76DFD-C73F-5B03-7812-85BF480C3BFB}"/>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C3A0223B-2DA2-6ED6-2F45-D36782B53859}"/>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DDFA3925-DBD0-FA81-CE84-50113779A3EF}"/>
              </a:ext>
            </a:extLst>
          </p:cNvPr>
          <p:cNvSpPr txBox="1"/>
          <p:nvPr/>
        </p:nvSpPr>
        <p:spPr>
          <a:xfrm>
            <a:off x="6096000"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735EA595-CF11-A985-A894-BB1AFFCC95A8}"/>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0CC56C20-8339-F18D-FA04-7F2B358A6D4A}"/>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FC02DB76-2669-395B-CE02-4D58EF4CB005}"/>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5F644B6-0912-F8B5-069E-607FD8CD1FB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F2072095-E416-0FE0-AD91-CD01EF417E30}"/>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107E495-669E-607C-2448-2DAF90208D8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4046893B-8526-E658-58BF-C13A32CE698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730D6535-1147-3311-774A-4A2347D507F0}"/>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708549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693319"/>
          </a:xfrm>
          <a:prstGeom prst="rect">
            <a:avLst/>
          </a:prstGeom>
          <a:noFill/>
        </p:spPr>
        <p:txBody>
          <a:bodyPr wrap="square">
            <a:spAutoFit/>
          </a:bodyPr>
          <a:lstStyle/>
          <a:p>
            <a:pPr marL="0" marR="0" algn="justLow" rtl="1">
              <a:lnSpc>
                <a:spcPct val="20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ابزارهای مختلف برای توزیع و نمایه‌سازی مقالات در پایگاه‌های داده معتبر بین‌المللی مانند </a:t>
            </a:r>
            <a:r>
              <a:rPr lang="en-US" sz="2400" kern="100" dirty="0" err="1">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Crossref</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Google Scholar،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ریسرچ گیت و سایر پایگاه‌های نمایه‌سازی علمی پشتیبانی می‌کند. همچنین با استفاده از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شرکت کراسرف می‌توان دسترسی به مقالات را به صورت گسترده تسهیل کرد.</a:t>
            </a:r>
          </a:p>
        </p:txBody>
      </p:sp>
      <p:sp>
        <p:nvSpPr>
          <p:cNvPr id="2" name="TextBox 1">
            <a:extLst>
              <a:ext uri="{FF2B5EF4-FFF2-40B4-BE49-F238E27FC236}">
                <a16:creationId xmlns:a16="http://schemas.microsoft.com/office/drawing/2014/main" id="{C9BC9FA2-A47B-ACC9-6744-4DF90D67B1A6}"/>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58C01FD0-3C57-13C5-1746-95F18EFB7D3D}"/>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441901D-0814-E72E-9720-D6DBC956AB1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D63306FE-B9F5-C273-21D2-8FC29EA33DCD}"/>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C9032BF8-9A90-DB06-4366-8C05FED26ED2}"/>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E36EA062-578D-A539-1554-6A5C284DE937}"/>
              </a:ext>
            </a:extLst>
          </p:cNvPr>
          <p:cNvSpPr txBox="1"/>
          <p:nvPr/>
        </p:nvSpPr>
        <p:spPr>
          <a:xfrm>
            <a:off x="5085952"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9490A37C-60B3-9195-A8C9-DB470FB1F34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1D75A393-754E-CAE7-8FCC-242D686485F2}"/>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4A5BEF7-B1D5-0ECE-37F0-487B0C5723EA}"/>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1189EB7F-6948-58A8-3D26-503E1E0FBFB3}"/>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5EF727D0-13CD-38DE-BC51-4F178FE4B25D}"/>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F0B1CC1-D30F-4A5B-F707-F817CA84DA93}"/>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A47D5A7F-A6FB-EF8E-168B-E37B78E31EB9}"/>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151591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rgbClr val="2F5496"/>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TotalTime>
  <Words>5465</Words>
  <Application>Microsoft Office PowerPoint</Application>
  <PresentationFormat>Widescreen</PresentationFormat>
  <Paragraphs>551</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 Nazanin</vt:lpstr>
      <vt:lpstr>B Titr</vt:lpstr>
      <vt:lpstr>Calibri</vt:lpstr>
      <vt:lpstr>Calibri Light</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 c</dc:creator>
  <cp:lastModifiedBy>Mehrafarin Hosseinpanah</cp:lastModifiedBy>
  <cp:revision>83</cp:revision>
  <dcterms:created xsi:type="dcterms:W3CDTF">2023-11-23T19:28:11Z</dcterms:created>
  <dcterms:modified xsi:type="dcterms:W3CDTF">2024-11-07T08:13:08Z</dcterms:modified>
</cp:coreProperties>
</file>